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7" r:id="rId5"/>
    <p:sldId id="269" r:id="rId6"/>
    <p:sldId id="270" r:id="rId7"/>
    <p:sldId id="260" r:id="rId8"/>
    <p:sldId id="261" r:id="rId9"/>
    <p:sldId id="262" r:id="rId10"/>
    <p:sldId id="271" r:id="rId11"/>
    <p:sldId id="277" r:id="rId12"/>
    <p:sldId id="278" r:id="rId13"/>
    <p:sldId id="275" r:id="rId14"/>
    <p:sldId id="284" r:id="rId15"/>
    <p:sldId id="279" r:id="rId16"/>
    <p:sldId id="280" r:id="rId17"/>
    <p:sldId id="281" r:id="rId18"/>
    <p:sldId id="282" r:id="rId19"/>
    <p:sldId id="286" r:id="rId20"/>
    <p:sldId id="285" r:id="rId21"/>
    <p:sldId id="283"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87C2C"/>
    <a:srgbClr val="4A762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04571B-F46F-47EC-978D-2FC5E40EE8C1}" v="2" dt="2025-04-28T13:00:20.636"/>
    <p1510:client id="{B830EEE4-DE4D-4D23-AD4A-C0D0901BDF3A}" v="81" dt="2025-04-28T13:24:08.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132" y="16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ntal Lass" userId="S::chantal.lass@wealden.gov.uk::e41eec32-a620-481a-9fde-3d68d1119c81" providerId="AD" clId="Web-{2D04571B-F46F-47EC-978D-2FC5E40EE8C1}"/>
    <pc:docChg chg="modSld">
      <pc:chgData name="Chantal Lass" userId="S::chantal.lass@wealden.gov.uk::e41eec32-a620-481a-9fde-3d68d1119c81" providerId="AD" clId="Web-{2D04571B-F46F-47EC-978D-2FC5E40EE8C1}" dt="2025-04-28T13:00:20.636" v="1" actId="20577"/>
      <pc:docMkLst>
        <pc:docMk/>
      </pc:docMkLst>
      <pc:sldChg chg="modSp">
        <pc:chgData name="Chantal Lass" userId="S::chantal.lass@wealden.gov.uk::e41eec32-a620-481a-9fde-3d68d1119c81" providerId="AD" clId="Web-{2D04571B-F46F-47EC-978D-2FC5E40EE8C1}" dt="2025-04-28T13:00:20.636" v="1" actId="20577"/>
        <pc:sldMkLst>
          <pc:docMk/>
          <pc:sldMk cId="3018861224" sldId="279"/>
        </pc:sldMkLst>
        <pc:spChg chg="mod">
          <ac:chgData name="Chantal Lass" userId="S::chantal.lass@wealden.gov.uk::e41eec32-a620-481a-9fde-3d68d1119c81" providerId="AD" clId="Web-{2D04571B-F46F-47EC-978D-2FC5E40EE8C1}" dt="2025-04-28T13:00:20.636" v="1" actId="20577"/>
          <ac:spMkLst>
            <pc:docMk/>
            <pc:sldMk cId="3018861224" sldId="279"/>
            <ac:spMk id="4" creationId="{DE4B1CFC-9191-BFA7-B410-86826DC1D9F6}"/>
          </ac:spMkLst>
        </pc:spChg>
      </pc:sldChg>
    </pc:docChg>
  </pc:docChgLst>
  <pc:docChgLst>
    <pc:chgData name="Chantal Lass" userId="e41eec32-a620-481a-9fde-3d68d1119c81" providerId="ADAL" clId="{B45751B8-DBF8-43FD-B2CF-757DC7D4148A}"/>
    <pc:docChg chg="undo custSel addSld modSld">
      <pc:chgData name="Chantal Lass" userId="e41eec32-a620-481a-9fde-3d68d1119c81" providerId="ADAL" clId="{B45751B8-DBF8-43FD-B2CF-757DC7D4148A}" dt="2025-04-25T11:45:39.565" v="1275" actId="20577"/>
      <pc:docMkLst>
        <pc:docMk/>
      </pc:docMkLst>
      <pc:sldChg chg="modSp mod">
        <pc:chgData name="Chantal Lass" userId="e41eec32-a620-481a-9fde-3d68d1119c81" providerId="ADAL" clId="{B45751B8-DBF8-43FD-B2CF-757DC7D4148A}" dt="2025-04-25T11:02:39.506" v="5" actId="20577"/>
        <pc:sldMkLst>
          <pc:docMk/>
          <pc:sldMk cId="143863271" sldId="260"/>
        </pc:sldMkLst>
        <pc:spChg chg="mod">
          <ac:chgData name="Chantal Lass" userId="e41eec32-a620-481a-9fde-3d68d1119c81" providerId="ADAL" clId="{B45751B8-DBF8-43FD-B2CF-757DC7D4148A}" dt="2025-04-25T11:02:39.506" v="5" actId="20577"/>
          <ac:spMkLst>
            <pc:docMk/>
            <pc:sldMk cId="143863271" sldId="260"/>
            <ac:spMk id="4" creationId="{555DE669-80E6-E169-CC9D-127F3CF45AC1}"/>
          </ac:spMkLst>
        </pc:spChg>
      </pc:sldChg>
      <pc:sldChg chg="modSp mod">
        <pc:chgData name="Chantal Lass" userId="e41eec32-a620-481a-9fde-3d68d1119c81" providerId="ADAL" clId="{B45751B8-DBF8-43FD-B2CF-757DC7D4148A}" dt="2025-04-25T11:03:05.788" v="19" actId="20577"/>
        <pc:sldMkLst>
          <pc:docMk/>
          <pc:sldMk cId="231862757" sldId="277"/>
        </pc:sldMkLst>
        <pc:spChg chg="mod">
          <ac:chgData name="Chantal Lass" userId="e41eec32-a620-481a-9fde-3d68d1119c81" providerId="ADAL" clId="{B45751B8-DBF8-43FD-B2CF-757DC7D4148A}" dt="2025-04-25T11:03:05.788" v="19" actId="20577"/>
          <ac:spMkLst>
            <pc:docMk/>
            <pc:sldMk cId="231862757" sldId="277"/>
            <ac:spMk id="3" creationId="{3112198B-315D-12E2-4521-730A4F91887F}"/>
          </ac:spMkLst>
        </pc:spChg>
      </pc:sldChg>
      <pc:sldChg chg="modSp mod">
        <pc:chgData name="Chantal Lass" userId="e41eec32-a620-481a-9fde-3d68d1119c81" providerId="ADAL" clId="{B45751B8-DBF8-43FD-B2CF-757DC7D4148A}" dt="2025-04-25T11:08:53.223" v="264" actId="20577"/>
        <pc:sldMkLst>
          <pc:docMk/>
          <pc:sldMk cId="3018861224" sldId="279"/>
        </pc:sldMkLst>
        <pc:spChg chg="mod">
          <ac:chgData name="Chantal Lass" userId="e41eec32-a620-481a-9fde-3d68d1119c81" providerId="ADAL" clId="{B45751B8-DBF8-43FD-B2CF-757DC7D4148A}" dt="2025-04-25T11:08:43.773" v="259" actId="27636"/>
          <ac:spMkLst>
            <pc:docMk/>
            <pc:sldMk cId="3018861224" sldId="279"/>
            <ac:spMk id="3" creationId="{74D1CBE1-E9CD-ADDF-3144-DA9D2AF8191D}"/>
          </ac:spMkLst>
        </pc:spChg>
        <pc:spChg chg="mod">
          <ac:chgData name="Chantal Lass" userId="e41eec32-a620-481a-9fde-3d68d1119c81" providerId="ADAL" clId="{B45751B8-DBF8-43FD-B2CF-757DC7D4148A}" dt="2025-04-25T11:08:53.223" v="264" actId="20577"/>
          <ac:spMkLst>
            <pc:docMk/>
            <pc:sldMk cId="3018861224" sldId="279"/>
            <ac:spMk id="4" creationId="{DE4B1CFC-9191-BFA7-B410-86826DC1D9F6}"/>
          </ac:spMkLst>
        </pc:spChg>
      </pc:sldChg>
      <pc:sldChg chg="modSp mod">
        <pc:chgData name="Chantal Lass" userId="e41eec32-a620-481a-9fde-3d68d1119c81" providerId="ADAL" clId="{B45751B8-DBF8-43FD-B2CF-757DC7D4148A}" dt="2025-04-25T11:43:11.646" v="1267" actId="27636"/>
        <pc:sldMkLst>
          <pc:docMk/>
          <pc:sldMk cId="3907383049" sldId="280"/>
        </pc:sldMkLst>
        <pc:spChg chg="mod">
          <ac:chgData name="Chantal Lass" userId="e41eec32-a620-481a-9fde-3d68d1119c81" providerId="ADAL" clId="{B45751B8-DBF8-43FD-B2CF-757DC7D4148A}" dt="2025-04-25T11:43:11.646" v="1267" actId="27636"/>
          <ac:spMkLst>
            <pc:docMk/>
            <pc:sldMk cId="3907383049" sldId="280"/>
            <ac:spMk id="3" creationId="{932EF092-829E-7E15-C1B9-4223B2B66390}"/>
          </ac:spMkLst>
        </pc:spChg>
        <pc:spChg chg="mod">
          <ac:chgData name="Chantal Lass" userId="e41eec32-a620-481a-9fde-3d68d1119c81" providerId="ADAL" clId="{B45751B8-DBF8-43FD-B2CF-757DC7D4148A}" dt="2025-04-25T11:43:11.646" v="1266" actId="27636"/>
          <ac:spMkLst>
            <pc:docMk/>
            <pc:sldMk cId="3907383049" sldId="280"/>
            <ac:spMk id="4" creationId="{11BA59A6-4BFE-9EE6-D465-345DA9EDAE7C}"/>
          </ac:spMkLst>
        </pc:spChg>
      </pc:sldChg>
      <pc:sldChg chg="modSp mod">
        <pc:chgData name="Chantal Lass" userId="e41eec32-a620-481a-9fde-3d68d1119c81" providerId="ADAL" clId="{B45751B8-DBF8-43FD-B2CF-757DC7D4148A}" dt="2025-04-25T11:24:08.491" v="755" actId="27636"/>
        <pc:sldMkLst>
          <pc:docMk/>
          <pc:sldMk cId="4028529486" sldId="281"/>
        </pc:sldMkLst>
        <pc:spChg chg="mod">
          <ac:chgData name="Chantal Lass" userId="e41eec32-a620-481a-9fde-3d68d1119c81" providerId="ADAL" clId="{B45751B8-DBF8-43FD-B2CF-757DC7D4148A}" dt="2025-04-25T11:24:08.491" v="754" actId="27636"/>
          <ac:spMkLst>
            <pc:docMk/>
            <pc:sldMk cId="4028529486" sldId="281"/>
            <ac:spMk id="3" creationId="{058581F5-01B8-7978-7B89-96DCDE1353C7}"/>
          </ac:spMkLst>
        </pc:spChg>
        <pc:spChg chg="mod">
          <ac:chgData name="Chantal Lass" userId="e41eec32-a620-481a-9fde-3d68d1119c81" providerId="ADAL" clId="{B45751B8-DBF8-43FD-B2CF-757DC7D4148A}" dt="2025-04-25T11:24:08.491" v="755" actId="27636"/>
          <ac:spMkLst>
            <pc:docMk/>
            <pc:sldMk cId="4028529486" sldId="281"/>
            <ac:spMk id="4" creationId="{C116931C-C3A6-E682-2759-4C14DB4D88C0}"/>
          </ac:spMkLst>
        </pc:spChg>
      </pc:sldChg>
      <pc:sldChg chg="modSp mod">
        <pc:chgData name="Chantal Lass" userId="e41eec32-a620-481a-9fde-3d68d1119c81" providerId="ADAL" clId="{B45751B8-DBF8-43FD-B2CF-757DC7D4148A}" dt="2025-04-25T11:37:42.684" v="1193" actId="20577"/>
        <pc:sldMkLst>
          <pc:docMk/>
          <pc:sldMk cId="3706180215" sldId="282"/>
        </pc:sldMkLst>
        <pc:spChg chg="mod">
          <ac:chgData name="Chantal Lass" userId="e41eec32-a620-481a-9fde-3d68d1119c81" providerId="ADAL" clId="{B45751B8-DBF8-43FD-B2CF-757DC7D4148A}" dt="2025-04-25T11:37:42.684" v="1193" actId="20577"/>
          <ac:spMkLst>
            <pc:docMk/>
            <pc:sldMk cId="3706180215" sldId="282"/>
            <ac:spMk id="3" creationId="{B5C42203-B7B0-8E4E-6408-9D5EC4D1FCF3}"/>
          </ac:spMkLst>
        </pc:spChg>
      </pc:sldChg>
      <pc:sldChg chg="modSp mod">
        <pc:chgData name="Chantal Lass" userId="e41eec32-a620-481a-9fde-3d68d1119c81" providerId="ADAL" clId="{B45751B8-DBF8-43FD-B2CF-757DC7D4148A}" dt="2025-04-25T11:05:14.485" v="21" actId="6549"/>
        <pc:sldMkLst>
          <pc:docMk/>
          <pc:sldMk cId="2217781542" sldId="284"/>
        </pc:sldMkLst>
        <pc:spChg chg="mod">
          <ac:chgData name="Chantal Lass" userId="e41eec32-a620-481a-9fde-3d68d1119c81" providerId="ADAL" clId="{B45751B8-DBF8-43FD-B2CF-757DC7D4148A}" dt="2025-04-25T11:05:14.485" v="21" actId="6549"/>
          <ac:spMkLst>
            <pc:docMk/>
            <pc:sldMk cId="2217781542" sldId="284"/>
            <ac:spMk id="3" creationId="{4579EA09-4A2C-787F-D508-A564C045F8F6}"/>
          </ac:spMkLst>
        </pc:spChg>
      </pc:sldChg>
      <pc:sldChg chg="addSp delSp modSp new mod setBg">
        <pc:chgData name="Chantal Lass" userId="e41eec32-a620-481a-9fde-3d68d1119c81" providerId="ADAL" clId="{B45751B8-DBF8-43FD-B2CF-757DC7D4148A}" dt="2025-04-25T11:45:39.565" v="1275" actId="20577"/>
        <pc:sldMkLst>
          <pc:docMk/>
          <pc:sldMk cId="2216251564" sldId="286"/>
        </pc:sldMkLst>
        <pc:spChg chg="mod">
          <ac:chgData name="Chantal Lass" userId="e41eec32-a620-481a-9fde-3d68d1119c81" providerId="ADAL" clId="{B45751B8-DBF8-43FD-B2CF-757DC7D4148A}" dt="2025-04-25T11:44:05.562" v="1269" actId="207"/>
          <ac:spMkLst>
            <pc:docMk/>
            <pc:sldMk cId="2216251564" sldId="286"/>
            <ac:spMk id="2" creationId="{131C84C9-F8C5-2A74-E999-E22BB207C401}"/>
          </ac:spMkLst>
        </pc:spChg>
        <pc:spChg chg="mod">
          <ac:chgData name="Chantal Lass" userId="e41eec32-a620-481a-9fde-3d68d1119c81" providerId="ADAL" clId="{B45751B8-DBF8-43FD-B2CF-757DC7D4148A}" dt="2025-04-25T11:45:39.565" v="1275" actId="20577"/>
          <ac:spMkLst>
            <pc:docMk/>
            <pc:sldMk cId="2216251564" sldId="286"/>
            <ac:spMk id="3" creationId="{E9083DE2-E80E-1000-1200-4526AFA432E0}"/>
          </ac:spMkLst>
        </pc:spChg>
        <pc:picChg chg="add mod">
          <ac:chgData name="Chantal Lass" userId="e41eec32-a620-481a-9fde-3d68d1119c81" providerId="ADAL" clId="{B45751B8-DBF8-43FD-B2CF-757DC7D4148A}" dt="2025-04-25T11:44:25.168" v="1274" actId="1076"/>
          <ac:picMkLst>
            <pc:docMk/>
            <pc:sldMk cId="2216251564" sldId="286"/>
            <ac:picMk id="6" creationId="{DDFF64F8-BED4-09EF-7E02-12E5E1155952}"/>
          </ac:picMkLst>
        </pc:picChg>
        <pc:picChg chg="add mod">
          <ac:chgData name="Chantal Lass" userId="e41eec32-a620-481a-9fde-3d68d1119c81" providerId="ADAL" clId="{B45751B8-DBF8-43FD-B2CF-757DC7D4148A}" dt="2025-04-25T11:33:43.238" v="982" actId="1076"/>
          <ac:picMkLst>
            <pc:docMk/>
            <pc:sldMk cId="2216251564" sldId="286"/>
            <ac:picMk id="1026" creationId="{FABA4C92-5F14-D64A-115D-68354A6D0CFC}"/>
          </ac:picMkLst>
        </pc:picChg>
      </pc:sldChg>
    </pc:docChg>
  </pc:docChgLst>
  <pc:docChgLst>
    <pc:chgData name="Alex Byott" userId="c644f557-ba12-4050-a26d-e4c69246ee44" providerId="ADAL" clId="{B830EEE4-DE4D-4D23-AD4A-C0D0901BDF3A}"/>
    <pc:docChg chg="undo custSel delSld modSld sldOrd">
      <pc:chgData name="Alex Byott" userId="c644f557-ba12-4050-a26d-e4c69246ee44" providerId="ADAL" clId="{B830EEE4-DE4D-4D23-AD4A-C0D0901BDF3A}" dt="2025-04-28T13:54:21.511" v="756" actId="20577"/>
      <pc:docMkLst>
        <pc:docMk/>
      </pc:docMkLst>
      <pc:sldChg chg="del">
        <pc:chgData name="Alex Byott" userId="c644f557-ba12-4050-a26d-e4c69246ee44" providerId="ADAL" clId="{B830EEE4-DE4D-4D23-AD4A-C0D0901BDF3A}" dt="2025-04-24T13:22:59.331" v="0" actId="47"/>
        <pc:sldMkLst>
          <pc:docMk/>
          <pc:sldMk cId="1884633481" sldId="259"/>
        </pc:sldMkLst>
      </pc:sldChg>
      <pc:sldChg chg="del">
        <pc:chgData name="Alex Byott" userId="c644f557-ba12-4050-a26d-e4c69246ee44" providerId="ADAL" clId="{B830EEE4-DE4D-4D23-AD4A-C0D0901BDF3A}" dt="2025-04-24T13:23:07.263" v="2" actId="47"/>
        <pc:sldMkLst>
          <pc:docMk/>
          <pc:sldMk cId="3324728394" sldId="267"/>
        </pc:sldMkLst>
      </pc:sldChg>
      <pc:sldChg chg="ord">
        <pc:chgData name="Alex Byott" userId="c644f557-ba12-4050-a26d-e4c69246ee44" providerId="ADAL" clId="{B830EEE4-DE4D-4D23-AD4A-C0D0901BDF3A}" dt="2025-04-24T13:26:34.354" v="4"/>
        <pc:sldMkLst>
          <pc:docMk/>
          <pc:sldMk cId="933979242" sldId="275"/>
        </pc:sldMkLst>
      </pc:sldChg>
      <pc:sldChg chg="del">
        <pc:chgData name="Alex Byott" userId="c644f557-ba12-4050-a26d-e4c69246ee44" providerId="ADAL" clId="{B830EEE4-DE4D-4D23-AD4A-C0D0901BDF3A}" dt="2025-04-24T13:23:00.987" v="1" actId="47"/>
        <pc:sldMkLst>
          <pc:docMk/>
          <pc:sldMk cId="738187351" sldId="276"/>
        </pc:sldMkLst>
      </pc:sldChg>
      <pc:sldChg chg="addSp delSp modSp mod">
        <pc:chgData name="Alex Byott" userId="c644f557-ba12-4050-a26d-e4c69246ee44" providerId="ADAL" clId="{B830EEE4-DE4D-4D23-AD4A-C0D0901BDF3A}" dt="2025-04-28T08:31:47.165" v="244" actId="1076"/>
        <pc:sldMkLst>
          <pc:docMk/>
          <pc:sldMk cId="231862757" sldId="277"/>
        </pc:sldMkLst>
        <pc:spChg chg="mod">
          <ac:chgData name="Alex Byott" userId="c644f557-ba12-4050-a26d-e4c69246ee44" providerId="ADAL" clId="{B830EEE4-DE4D-4D23-AD4A-C0D0901BDF3A}" dt="2025-04-24T14:21:46.133" v="214" actId="13926"/>
          <ac:spMkLst>
            <pc:docMk/>
            <pc:sldMk cId="231862757" sldId="277"/>
            <ac:spMk id="3" creationId="{3112198B-315D-12E2-4521-730A4F91887F}"/>
          </ac:spMkLst>
        </pc:spChg>
        <pc:spChg chg="del">
          <ac:chgData name="Alex Byott" userId="c644f557-ba12-4050-a26d-e4c69246ee44" providerId="ADAL" clId="{B830EEE4-DE4D-4D23-AD4A-C0D0901BDF3A}" dt="2025-04-28T08:31:18.841" v="240"/>
          <ac:spMkLst>
            <pc:docMk/>
            <pc:sldMk cId="231862757" sldId="277"/>
            <ac:spMk id="4" creationId="{214A7197-59CC-5E54-0479-DD27E4B3AFCA}"/>
          </ac:spMkLst>
        </pc:spChg>
        <pc:picChg chg="add mod">
          <ac:chgData name="Alex Byott" userId="c644f557-ba12-4050-a26d-e4c69246ee44" providerId="ADAL" clId="{B830EEE4-DE4D-4D23-AD4A-C0D0901BDF3A}" dt="2025-04-28T08:31:47.165" v="244" actId="1076"/>
          <ac:picMkLst>
            <pc:docMk/>
            <pc:sldMk cId="231862757" sldId="277"/>
            <ac:picMk id="5" creationId="{AD395C40-96BF-C5DF-3A25-2AA5FB974F46}"/>
          </ac:picMkLst>
        </pc:picChg>
      </pc:sldChg>
      <pc:sldChg chg="modSp mod">
        <pc:chgData name="Alex Byott" userId="c644f557-ba12-4050-a26d-e4c69246ee44" providerId="ADAL" clId="{B830EEE4-DE4D-4D23-AD4A-C0D0901BDF3A}" dt="2025-04-28T06:36:46.033" v="235" actId="20577"/>
        <pc:sldMkLst>
          <pc:docMk/>
          <pc:sldMk cId="401163864" sldId="278"/>
        </pc:sldMkLst>
        <pc:spChg chg="mod">
          <ac:chgData name="Alex Byott" userId="c644f557-ba12-4050-a26d-e4c69246ee44" providerId="ADAL" clId="{B830EEE4-DE4D-4D23-AD4A-C0D0901BDF3A}" dt="2025-04-28T06:36:46.033" v="235" actId="20577"/>
          <ac:spMkLst>
            <pc:docMk/>
            <pc:sldMk cId="401163864" sldId="278"/>
            <ac:spMk id="4" creationId="{720A8DF4-9020-EC7B-2006-678D40F00417}"/>
          </ac:spMkLst>
        </pc:spChg>
      </pc:sldChg>
      <pc:sldChg chg="modSp mod">
        <pc:chgData name="Alex Byott" userId="c644f557-ba12-4050-a26d-e4c69246ee44" providerId="ADAL" clId="{B830EEE4-DE4D-4D23-AD4A-C0D0901BDF3A}" dt="2025-04-28T09:26:31.340" v="252" actId="20577"/>
        <pc:sldMkLst>
          <pc:docMk/>
          <pc:sldMk cId="4028529486" sldId="281"/>
        </pc:sldMkLst>
        <pc:spChg chg="mod">
          <ac:chgData name="Alex Byott" userId="c644f557-ba12-4050-a26d-e4c69246ee44" providerId="ADAL" clId="{B830EEE4-DE4D-4D23-AD4A-C0D0901BDF3A}" dt="2025-04-28T09:26:30.777" v="250" actId="27636"/>
          <ac:spMkLst>
            <pc:docMk/>
            <pc:sldMk cId="4028529486" sldId="281"/>
            <ac:spMk id="3" creationId="{058581F5-01B8-7978-7B89-96DCDE1353C7}"/>
          </ac:spMkLst>
        </pc:spChg>
        <pc:spChg chg="mod">
          <ac:chgData name="Alex Byott" userId="c644f557-ba12-4050-a26d-e4c69246ee44" providerId="ADAL" clId="{B830EEE4-DE4D-4D23-AD4A-C0D0901BDF3A}" dt="2025-04-28T09:26:31.340" v="252" actId="20577"/>
          <ac:spMkLst>
            <pc:docMk/>
            <pc:sldMk cId="4028529486" sldId="281"/>
            <ac:spMk id="4" creationId="{C116931C-C3A6-E682-2759-4C14DB4D88C0}"/>
          </ac:spMkLst>
        </pc:spChg>
      </pc:sldChg>
      <pc:sldChg chg="modSp mod">
        <pc:chgData name="Alex Byott" userId="c644f557-ba12-4050-a26d-e4c69246ee44" providerId="ADAL" clId="{B830EEE4-DE4D-4D23-AD4A-C0D0901BDF3A}" dt="2025-04-28T13:10:01.069" v="294" actId="20577"/>
        <pc:sldMkLst>
          <pc:docMk/>
          <pc:sldMk cId="3706180215" sldId="282"/>
        </pc:sldMkLst>
        <pc:spChg chg="mod">
          <ac:chgData name="Alex Byott" userId="c644f557-ba12-4050-a26d-e4c69246ee44" providerId="ADAL" clId="{B830EEE4-DE4D-4D23-AD4A-C0D0901BDF3A}" dt="2025-04-28T13:10:01.069" v="294" actId="20577"/>
          <ac:spMkLst>
            <pc:docMk/>
            <pc:sldMk cId="3706180215" sldId="282"/>
            <ac:spMk id="3" creationId="{B5C42203-B7B0-8E4E-6408-9D5EC4D1FCF3}"/>
          </ac:spMkLst>
        </pc:spChg>
      </pc:sldChg>
      <pc:sldChg chg="addSp modSp mod ord">
        <pc:chgData name="Alex Byott" userId="c644f557-ba12-4050-a26d-e4c69246ee44" providerId="ADAL" clId="{B830EEE4-DE4D-4D23-AD4A-C0D0901BDF3A}" dt="2025-04-28T13:54:21.511" v="756" actId="20577"/>
        <pc:sldMkLst>
          <pc:docMk/>
          <pc:sldMk cId="2217781542" sldId="284"/>
        </pc:sldMkLst>
        <pc:spChg chg="mod">
          <ac:chgData name="Alex Byott" userId="c644f557-ba12-4050-a26d-e4c69246ee44" providerId="ADAL" clId="{B830EEE4-DE4D-4D23-AD4A-C0D0901BDF3A}" dt="2025-04-28T13:54:21.511" v="756" actId="20577"/>
          <ac:spMkLst>
            <pc:docMk/>
            <pc:sldMk cId="2217781542" sldId="284"/>
            <ac:spMk id="3" creationId="{4579EA09-4A2C-787F-D508-A564C045F8F6}"/>
          </ac:spMkLst>
        </pc:spChg>
        <pc:spChg chg="add mod">
          <ac:chgData name="Alex Byott" userId="c644f557-ba12-4050-a26d-e4c69246ee44" providerId="ADAL" clId="{B830EEE4-DE4D-4D23-AD4A-C0D0901BDF3A}" dt="2025-04-28T13:23:59.245" v="335" actId="1076"/>
          <ac:spMkLst>
            <pc:docMk/>
            <pc:sldMk cId="2217781542" sldId="284"/>
            <ac:spMk id="4" creationId="{9463E652-0364-92E6-2A24-06EC487DD3E5}"/>
          </ac:spMkLst>
        </pc:spChg>
        <pc:spChg chg="add mod">
          <ac:chgData name="Alex Byott" userId="c644f557-ba12-4050-a26d-e4c69246ee44" providerId="ADAL" clId="{B830EEE4-DE4D-4D23-AD4A-C0D0901BDF3A}" dt="2025-04-28T13:23:38.236" v="327" actId="1076"/>
          <ac:spMkLst>
            <pc:docMk/>
            <pc:sldMk cId="2217781542" sldId="284"/>
            <ac:spMk id="5" creationId="{C22D2760-FD7A-26CF-1DC6-02553D97E313}"/>
          </ac:spMkLst>
        </pc:spChg>
        <pc:spChg chg="add mod">
          <ac:chgData name="Alex Byott" userId="c644f557-ba12-4050-a26d-e4c69246ee44" providerId="ADAL" clId="{B830EEE4-DE4D-4D23-AD4A-C0D0901BDF3A}" dt="2025-04-28T13:24:05.844" v="337" actId="1076"/>
          <ac:spMkLst>
            <pc:docMk/>
            <pc:sldMk cId="2217781542" sldId="284"/>
            <ac:spMk id="7" creationId="{27616E62-EBC1-6145-49F5-5257ACD53642}"/>
          </ac:spMkLst>
        </pc:spChg>
        <pc:spChg chg="add mod">
          <ac:chgData name="Alex Byott" userId="c644f557-ba12-4050-a26d-e4c69246ee44" providerId="ADAL" clId="{B830EEE4-DE4D-4D23-AD4A-C0D0901BDF3A}" dt="2025-04-28T13:24:08.623" v="338" actId="1076"/>
          <ac:spMkLst>
            <pc:docMk/>
            <pc:sldMk cId="2217781542" sldId="284"/>
            <ac:spMk id="8" creationId="{D868E7D8-F90D-2B84-2BBC-E9A6255A382E}"/>
          </ac:spMkLst>
        </pc:spChg>
        <pc:picChg chg="mod">
          <ac:chgData name="Alex Byott" userId="c644f557-ba12-4050-a26d-e4c69246ee44" providerId="ADAL" clId="{B830EEE4-DE4D-4D23-AD4A-C0D0901BDF3A}" dt="2025-04-28T13:23:11.041" v="322" actId="1076"/>
          <ac:picMkLst>
            <pc:docMk/>
            <pc:sldMk cId="2217781542" sldId="284"/>
            <ac:picMk id="6" creationId="{6550215B-84F8-D8CA-1DDB-58B9C050BDAD}"/>
          </ac:picMkLst>
        </pc:picChg>
      </pc:sldChg>
      <pc:sldChg chg="delSp modSp mod">
        <pc:chgData name="Alex Byott" userId="c644f557-ba12-4050-a26d-e4c69246ee44" providerId="ADAL" clId="{B830EEE4-DE4D-4D23-AD4A-C0D0901BDF3A}" dt="2025-04-28T12:39:41.908" v="283" actId="20577"/>
        <pc:sldMkLst>
          <pc:docMk/>
          <pc:sldMk cId="130490000" sldId="285"/>
        </pc:sldMkLst>
        <pc:spChg chg="mod">
          <ac:chgData name="Alex Byott" userId="c644f557-ba12-4050-a26d-e4c69246ee44" providerId="ADAL" clId="{B830EEE4-DE4D-4D23-AD4A-C0D0901BDF3A}" dt="2025-04-28T12:39:41.908" v="283" actId="20577"/>
          <ac:spMkLst>
            <pc:docMk/>
            <pc:sldMk cId="130490000" sldId="285"/>
            <ac:spMk id="3" creationId="{775C4897-331F-53A3-729A-4EE173961CF5}"/>
          </ac:spMkLst>
        </pc:spChg>
        <pc:spChg chg="del">
          <ac:chgData name="Alex Byott" userId="c644f557-ba12-4050-a26d-e4c69246ee44" providerId="ADAL" clId="{B830EEE4-DE4D-4D23-AD4A-C0D0901BDF3A}" dt="2025-04-28T08:33:41.116" v="245" actId="478"/>
          <ac:spMkLst>
            <pc:docMk/>
            <pc:sldMk cId="130490000" sldId="285"/>
            <ac:spMk id="4" creationId="{D9D64F93-426F-FC1E-7D40-963D8C0D048A}"/>
          </ac:spMkLst>
        </pc:spChg>
      </pc:sldChg>
      <pc:sldChg chg="modSp mod">
        <pc:chgData name="Alex Byott" userId="c644f557-ba12-4050-a26d-e4c69246ee44" providerId="ADAL" clId="{B830EEE4-DE4D-4D23-AD4A-C0D0901BDF3A}" dt="2025-04-28T13:10:50.831" v="301" actId="20577"/>
        <pc:sldMkLst>
          <pc:docMk/>
          <pc:sldMk cId="2216251564" sldId="286"/>
        </pc:sldMkLst>
        <pc:spChg chg="mod">
          <ac:chgData name="Alex Byott" userId="c644f557-ba12-4050-a26d-e4c69246ee44" providerId="ADAL" clId="{B830EEE4-DE4D-4D23-AD4A-C0D0901BDF3A}" dt="2025-04-28T06:36:51.522" v="237" actId="20577"/>
          <ac:spMkLst>
            <pc:docMk/>
            <pc:sldMk cId="2216251564" sldId="286"/>
            <ac:spMk id="2" creationId="{131C84C9-F8C5-2A74-E999-E22BB207C401}"/>
          </ac:spMkLst>
        </pc:spChg>
        <pc:spChg chg="mod">
          <ac:chgData name="Alex Byott" userId="c644f557-ba12-4050-a26d-e4c69246ee44" providerId="ADAL" clId="{B830EEE4-DE4D-4D23-AD4A-C0D0901BDF3A}" dt="2025-04-28T13:10:50.831" v="301" actId="20577"/>
          <ac:spMkLst>
            <pc:docMk/>
            <pc:sldMk cId="2216251564" sldId="286"/>
            <ac:spMk id="3" creationId="{E9083DE2-E80E-1000-1200-4526AFA432E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05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r>
              <a:rPr lang="en-GB" sz="1050">
                <a:solidFill>
                  <a:sysClr val="windowText" lastClr="000000"/>
                </a:solidFill>
                <a:latin typeface="Arial" panose="020B0604020202020204" pitchFamily="34" charset="0"/>
                <a:cs typeface="Arial" panose="020B0604020202020204" pitchFamily="34" charset="0"/>
              </a:rPr>
              <a:t>Wealden District Sector</a:t>
            </a:r>
            <a:r>
              <a:rPr lang="en-GB" sz="1050" baseline="0">
                <a:solidFill>
                  <a:sysClr val="windowText" lastClr="000000"/>
                </a:solidFill>
                <a:latin typeface="Arial" panose="020B0604020202020204" pitchFamily="34" charset="0"/>
                <a:cs typeface="Arial" panose="020B0604020202020204" pitchFamily="34" charset="0"/>
              </a:rPr>
              <a:t> Emissions 2022</a:t>
            </a:r>
            <a:endParaRPr lang="en-GB" sz="1050">
              <a:solidFill>
                <a:sysClr val="windowText" lastClr="000000"/>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050" b="0" i="0" u="none" strike="noStrike" kern="1200" spc="0" baseline="0">
              <a:solidFill>
                <a:sysClr val="windowText" lastClr="000000"/>
              </a:solidFill>
              <a:latin typeface="Arial" panose="020B0604020202020204" pitchFamily="34" charset="0"/>
              <a:ea typeface="+mn-ea"/>
              <a:cs typeface="Arial" panose="020B0604020202020204" pitchFamily="34" charset="0"/>
            </a:defRPr>
          </a:pPr>
          <a:endParaRPr lang="en-GB"/>
        </a:p>
      </c:txPr>
    </c:title>
    <c:autoTitleDeleted val="0"/>
    <c:plotArea>
      <c:layout/>
      <c:barChart>
        <c:barDir val="col"/>
        <c:grouping val="clustered"/>
        <c:varyColors val="0"/>
        <c:ser>
          <c:idx val="0"/>
          <c:order val="0"/>
          <c:tx>
            <c:strRef>
              <c:f>'[District Emissions Graphs 23-24.xlsx]3. 2022 District Emissions'!$C$4</c:f>
              <c:strCache>
                <c:ptCount val="1"/>
                <c:pt idx="0">
                  <c:v>Transport</c:v>
                </c:pt>
              </c:strCache>
            </c:strRef>
          </c:tx>
          <c:spPr>
            <a:solidFill>
              <a:srgbClr val="DC143C"/>
            </a:solidFill>
            <a:ln>
              <a:noFill/>
            </a:ln>
            <a:effectLst/>
          </c:spPr>
          <c:invertIfNegative val="0"/>
          <c:val>
            <c:numRef>
              <c:f>'[District Emissions Graphs 23-24.xlsx]3. 2022 District Emissions'!$C$5</c:f>
              <c:numCache>
                <c:formatCode>#,##0.00</c:formatCode>
                <c:ptCount val="1"/>
                <c:pt idx="0">
                  <c:v>306.55714260966101</c:v>
                </c:pt>
              </c:numCache>
            </c:numRef>
          </c:val>
          <c:extLst>
            <c:ext xmlns:c16="http://schemas.microsoft.com/office/drawing/2014/chart" uri="{C3380CC4-5D6E-409C-BE32-E72D297353CC}">
              <c16:uniqueId val="{00000000-B9D9-4C21-939B-6BCA30AD951A}"/>
            </c:ext>
          </c:extLst>
        </c:ser>
        <c:ser>
          <c:idx val="1"/>
          <c:order val="1"/>
          <c:tx>
            <c:strRef>
              <c:f>'[District Emissions Graphs 23-24.xlsx]3. 2022 District Emissions'!$D$4</c:f>
              <c:strCache>
                <c:ptCount val="1"/>
                <c:pt idx="0">
                  <c:v>Domestic</c:v>
                </c:pt>
              </c:strCache>
            </c:strRef>
          </c:tx>
          <c:spPr>
            <a:solidFill>
              <a:srgbClr val="00BFFF"/>
            </a:solidFill>
            <a:ln>
              <a:noFill/>
            </a:ln>
            <a:effectLst/>
          </c:spPr>
          <c:invertIfNegative val="0"/>
          <c:val>
            <c:numRef>
              <c:f>'[District Emissions Graphs 23-24.xlsx]3. 2022 District Emissions'!$D$5</c:f>
              <c:numCache>
                <c:formatCode>#,##0.00</c:formatCode>
                <c:ptCount val="1"/>
                <c:pt idx="0">
                  <c:v>237.24139086290506</c:v>
                </c:pt>
              </c:numCache>
            </c:numRef>
          </c:val>
          <c:extLst>
            <c:ext xmlns:c16="http://schemas.microsoft.com/office/drawing/2014/chart" uri="{C3380CC4-5D6E-409C-BE32-E72D297353CC}">
              <c16:uniqueId val="{00000001-B9D9-4C21-939B-6BCA30AD951A}"/>
            </c:ext>
          </c:extLst>
        </c:ser>
        <c:ser>
          <c:idx val="2"/>
          <c:order val="2"/>
          <c:tx>
            <c:strRef>
              <c:f>'[District Emissions Graphs 23-24.xlsx]3. 2022 District Emissions'!$E$4</c:f>
              <c:strCache>
                <c:ptCount val="1"/>
                <c:pt idx="0">
                  <c:v>Agriculture</c:v>
                </c:pt>
              </c:strCache>
            </c:strRef>
          </c:tx>
          <c:spPr>
            <a:solidFill>
              <a:srgbClr val="006400"/>
            </a:solidFill>
            <a:ln>
              <a:noFill/>
            </a:ln>
            <a:effectLst/>
          </c:spPr>
          <c:invertIfNegative val="0"/>
          <c:val>
            <c:numRef>
              <c:f>'[District Emissions Graphs 23-24.xlsx]3. 2022 District Emissions'!$E$5</c:f>
              <c:numCache>
                <c:formatCode>#,##0.00</c:formatCode>
                <c:ptCount val="1"/>
                <c:pt idx="0">
                  <c:v>134.76340240691184</c:v>
                </c:pt>
              </c:numCache>
            </c:numRef>
          </c:val>
          <c:extLst>
            <c:ext xmlns:c16="http://schemas.microsoft.com/office/drawing/2014/chart" uri="{C3380CC4-5D6E-409C-BE32-E72D297353CC}">
              <c16:uniqueId val="{00000002-B9D9-4C21-939B-6BCA30AD951A}"/>
            </c:ext>
          </c:extLst>
        </c:ser>
        <c:ser>
          <c:idx val="3"/>
          <c:order val="3"/>
          <c:tx>
            <c:strRef>
              <c:f>'[District Emissions Graphs 23-24.xlsx]3. 2022 District Emissions'!$F$4</c:f>
              <c:strCache>
                <c:ptCount val="1"/>
                <c:pt idx="0">
                  <c:v>Commercial</c:v>
                </c:pt>
              </c:strCache>
            </c:strRef>
          </c:tx>
          <c:spPr>
            <a:solidFill>
              <a:srgbClr val="FFD700"/>
            </a:solidFill>
            <a:ln>
              <a:noFill/>
            </a:ln>
            <a:effectLst/>
          </c:spPr>
          <c:invertIfNegative val="0"/>
          <c:val>
            <c:numRef>
              <c:f>'[District Emissions Graphs 23-24.xlsx]3. 2022 District Emissions'!$F$5</c:f>
              <c:numCache>
                <c:formatCode>#,##0.00</c:formatCode>
                <c:ptCount val="1"/>
                <c:pt idx="0">
                  <c:v>37.924405756421102</c:v>
                </c:pt>
              </c:numCache>
            </c:numRef>
          </c:val>
          <c:extLst>
            <c:ext xmlns:c16="http://schemas.microsoft.com/office/drawing/2014/chart" uri="{C3380CC4-5D6E-409C-BE32-E72D297353CC}">
              <c16:uniqueId val="{00000003-B9D9-4C21-939B-6BCA30AD951A}"/>
            </c:ext>
          </c:extLst>
        </c:ser>
        <c:ser>
          <c:idx val="4"/>
          <c:order val="4"/>
          <c:tx>
            <c:strRef>
              <c:f>'[District Emissions Graphs 23-24.xlsx]3. 2022 District Emissions'!$G$4</c:f>
              <c:strCache>
                <c:ptCount val="1"/>
                <c:pt idx="0">
                  <c:v>Waste</c:v>
                </c:pt>
              </c:strCache>
            </c:strRef>
          </c:tx>
          <c:spPr>
            <a:solidFill>
              <a:srgbClr val="BA55D3"/>
            </a:solidFill>
            <a:ln>
              <a:noFill/>
            </a:ln>
            <a:effectLst/>
          </c:spPr>
          <c:invertIfNegative val="0"/>
          <c:val>
            <c:numRef>
              <c:f>'[District Emissions Graphs 23-24.xlsx]3. 2022 District Emissions'!$G$5</c:f>
              <c:numCache>
                <c:formatCode>#,##0.00</c:formatCode>
                <c:ptCount val="1"/>
                <c:pt idx="0">
                  <c:v>28.780227990862006</c:v>
                </c:pt>
              </c:numCache>
            </c:numRef>
          </c:val>
          <c:extLst>
            <c:ext xmlns:c16="http://schemas.microsoft.com/office/drawing/2014/chart" uri="{C3380CC4-5D6E-409C-BE32-E72D297353CC}">
              <c16:uniqueId val="{00000004-B9D9-4C21-939B-6BCA30AD951A}"/>
            </c:ext>
          </c:extLst>
        </c:ser>
        <c:ser>
          <c:idx val="5"/>
          <c:order val="5"/>
          <c:tx>
            <c:strRef>
              <c:f>'[District Emissions Graphs 23-24.xlsx]3. 2022 District Emissions'!$H$4</c:f>
              <c:strCache>
                <c:ptCount val="1"/>
                <c:pt idx="0">
                  <c:v>Industry</c:v>
                </c:pt>
              </c:strCache>
            </c:strRef>
          </c:tx>
          <c:spPr>
            <a:solidFill>
              <a:srgbClr val="FF8C00"/>
            </a:solidFill>
            <a:ln>
              <a:noFill/>
            </a:ln>
            <a:effectLst/>
          </c:spPr>
          <c:invertIfNegative val="0"/>
          <c:val>
            <c:numRef>
              <c:f>'[District Emissions Graphs 23-24.xlsx]3. 2022 District Emissions'!$H$5</c:f>
              <c:numCache>
                <c:formatCode>#,##0.00</c:formatCode>
                <c:ptCount val="1"/>
                <c:pt idx="0">
                  <c:v>25.058321087890533</c:v>
                </c:pt>
              </c:numCache>
            </c:numRef>
          </c:val>
          <c:extLst>
            <c:ext xmlns:c16="http://schemas.microsoft.com/office/drawing/2014/chart" uri="{C3380CC4-5D6E-409C-BE32-E72D297353CC}">
              <c16:uniqueId val="{00000005-B9D9-4C21-939B-6BCA30AD951A}"/>
            </c:ext>
          </c:extLst>
        </c:ser>
        <c:ser>
          <c:idx val="6"/>
          <c:order val="6"/>
          <c:tx>
            <c:strRef>
              <c:f>'[District Emissions Graphs 23-24.xlsx]3. 2022 District Emissions'!$I$4</c:f>
              <c:strCache>
                <c:ptCount val="1"/>
                <c:pt idx="0">
                  <c:v>Public Sector</c:v>
                </c:pt>
              </c:strCache>
            </c:strRef>
          </c:tx>
          <c:spPr>
            <a:solidFill>
              <a:srgbClr val="003DA5"/>
            </a:solidFill>
            <a:ln>
              <a:noFill/>
            </a:ln>
            <a:effectLst/>
          </c:spPr>
          <c:invertIfNegative val="0"/>
          <c:val>
            <c:numRef>
              <c:f>'[District Emissions Graphs 23-24.xlsx]3. 2022 District Emissions'!$I$5</c:f>
              <c:numCache>
                <c:formatCode>#,##0.00</c:formatCode>
                <c:ptCount val="1"/>
                <c:pt idx="0">
                  <c:v>16.268967126002597</c:v>
                </c:pt>
              </c:numCache>
            </c:numRef>
          </c:val>
          <c:extLst>
            <c:ext xmlns:c16="http://schemas.microsoft.com/office/drawing/2014/chart" uri="{C3380CC4-5D6E-409C-BE32-E72D297353CC}">
              <c16:uniqueId val="{00000006-B9D9-4C21-939B-6BCA30AD951A}"/>
            </c:ext>
          </c:extLst>
        </c:ser>
        <c:ser>
          <c:idx val="7"/>
          <c:order val="7"/>
          <c:tx>
            <c:strRef>
              <c:f>'[District Emissions Graphs 23-24.xlsx]3. 2022 District Emissions'!$J$4</c:f>
              <c:strCache>
                <c:ptCount val="1"/>
                <c:pt idx="0">
                  <c:v>LULUCF</c:v>
                </c:pt>
              </c:strCache>
            </c:strRef>
          </c:tx>
          <c:spPr>
            <a:solidFill>
              <a:srgbClr val="9E480E"/>
            </a:solidFill>
            <a:ln>
              <a:noFill/>
            </a:ln>
            <a:effectLst/>
          </c:spPr>
          <c:invertIfNegative val="0"/>
          <c:val>
            <c:numRef>
              <c:f>'[District Emissions Graphs 23-24.xlsx]3. 2022 District Emissions'!$J$5</c:f>
              <c:numCache>
                <c:formatCode>#,##0.00</c:formatCode>
                <c:ptCount val="1"/>
                <c:pt idx="0">
                  <c:v>-135.34493346094129</c:v>
                </c:pt>
              </c:numCache>
            </c:numRef>
          </c:val>
          <c:extLst>
            <c:ext xmlns:c16="http://schemas.microsoft.com/office/drawing/2014/chart" uri="{C3380CC4-5D6E-409C-BE32-E72D297353CC}">
              <c16:uniqueId val="{00000007-B9D9-4C21-939B-6BCA30AD951A}"/>
            </c:ext>
          </c:extLst>
        </c:ser>
        <c:dLbls>
          <c:showLegendKey val="0"/>
          <c:showVal val="0"/>
          <c:showCatName val="0"/>
          <c:showSerName val="0"/>
          <c:showPercent val="0"/>
          <c:showBubbleSize val="0"/>
        </c:dLbls>
        <c:gapWidth val="219"/>
        <c:overlap val="-27"/>
        <c:axId val="382408655"/>
        <c:axId val="382393775"/>
      </c:barChart>
      <c:catAx>
        <c:axId val="382408655"/>
        <c:scaling>
          <c:orientation val="minMax"/>
        </c:scaling>
        <c:delete val="1"/>
        <c:axPos val="b"/>
        <c:numFmt formatCode="General" sourceLinked="1"/>
        <c:majorTickMark val="none"/>
        <c:minorTickMark val="none"/>
        <c:tickLblPos val="nextTo"/>
        <c:crossAx val="382393775"/>
        <c:crosses val="autoZero"/>
        <c:auto val="1"/>
        <c:lblAlgn val="ctr"/>
        <c:lblOffset val="100"/>
        <c:noMultiLvlLbl val="0"/>
      </c:catAx>
      <c:valAx>
        <c:axId val="382393775"/>
        <c:scaling>
          <c:orientation val="minMax"/>
          <c:min val="-15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GB" sz="1000" b="0" i="0" u="none" strike="noStrike" kern="1200" baseline="0">
                    <a:solidFill>
                      <a:sysClr val="windowText" lastClr="000000"/>
                    </a:solidFill>
                    <a:latin typeface="Arial" panose="020B0604020202020204" pitchFamily="34" charset="0"/>
                    <a:cs typeface="Arial" panose="020B0604020202020204" pitchFamily="34" charset="0"/>
                  </a:rPr>
                  <a:t>GHG Emissions (kt</a:t>
                </a:r>
                <a:r>
                  <a:rPr lang="en-GB" sz="1000" b="0" i="0" u="none" strike="noStrike" kern="1200" baseline="0">
                    <a:solidFill>
                      <a:sysClr val="windowText" lastClr="000000"/>
                    </a:solidFill>
                    <a:effectLst/>
                    <a:latin typeface="Arial" panose="020B0604020202020204" pitchFamily="34" charset="0"/>
                    <a:cs typeface="Arial" panose="020B0604020202020204" pitchFamily="34" charset="0"/>
                  </a:rPr>
                  <a:t>CO₂e)</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382408655"/>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585983449387684"/>
          <c:y val="6.9050101972794056E-2"/>
          <c:w val="0.72127153228381347"/>
          <c:h val="0.71374553662770357"/>
        </c:manualLayout>
      </c:layout>
      <c:areaChart>
        <c:grouping val="stacked"/>
        <c:varyColors val="0"/>
        <c:ser>
          <c:idx val="0"/>
          <c:order val="0"/>
          <c:tx>
            <c:strRef>
              <c:f>'[District Emissions Graphs 23-24.xlsx]4.2 2005 - 2022(2)'!$C$5</c:f>
              <c:strCache>
                <c:ptCount val="1"/>
                <c:pt idx="0">
                  <c:v>Transport</c:v>
                </c:pt>
              </c:strCache>
            </c:strRef>
          </c:tx>
          <c:spPr>
            <a:solidFill>
              <a:srgbClr val="DC143C"/>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2005 - 2022(2)'!$C$6:$C$23</c:f>
              <c:numCache>
                <c:formatCode>#,##0.0</c:formatCode>
                <c:ptCount val="18"/>
                <c:pt idx="0">
                  <c:v>411.47183198828873</c:v>
                </c:pt>
                <c:pt idx="1">
                  <c:v>407.07475251760445</c:v>
                </c:pt>
                <c:pt idx="2">
                  <c:v>414.9291646517097</c:v>
                </c:pt>
                <c:pt idx="3">
                  <c:v>395.28452735714325</c:v>
                </c:pt>
                <c:pt idx="4">
                  <c:v>379.47469515765522</c:v>
                </c:pt>
                <c:pt idx="5">
                  <c:v>375.07948945322642</c:v>
                </c:pt>
                <c:pt idx="6">
                  <c:v>367.29500463117546</c:v>
                </c:pt>
                <c:pt idx="7">
                  <c:v>360.10507802221184</c:v>
                </c:pt>
                <c:pt idx="8">
                  <c:v>356.5018969979443</c:v>
                </c:pt>
                <c:pt idx="9">
                  <c:v>364.36578597674441</c:v>
                </c:pt>
                <c:pt idx="10">
                  <c:v>372.75138989615652</c:v>
                </c:pt>
                <c:pt idx="11">
                  <c:v>383.2200453194647</c:v>
                </c:pt>
                <c:pt idx="12">
                  <c:v>380.15308588755039</c:v>
                </c:pt>
                <c:pt idx="13">
                  <c:v>366.14117825881402</c:v>
                </c:pt>
                <c:pt idx="14">
                  <c:v>359.41620753953157</c:v>
                </c:pt>
                <c:pt idx="15">
                  <c:v>288.76381251399249</c:v>
                </c:pt>
                <c:pt idx="16">
                  <c:v>306.34849299335332</c:v>
                </c:pt>
                <c:pt idx="17">
                  <c:v>306.55714260966101</c:v>
                </c:pt>
              </c:numCache>
            </c:numRef>
          </c:val>
          <c:extLst>
            <c:ext xmlns:c16="http://schemas.microsoft.com/office/drawing/2014/chart" uri="{C3380CC4-5D6E-409C-BE32-E72D297353CC}">
              <c16:uniqueId val="{00000000-89D6-4067-86B6-EFB0B659DE0B}"/>
            </c:ext>
          </c:extLst>
        </c:ser>
        <c:ser>
          <c:idx val="1"/>
          <c:order val="1"/>
          <c:tx>
            <c:strRef>
              <c:f>'[District Emissions Graphs 23-24.xlsx]4.2 2005 - 2022(2)'!$D$5</c:f>
              <c:strCache>
                <c:ptCount val="1"/>
                <c:pt idx="0">
                  <c:v>Domestic</c:v>
                </c:pt>
              </c:strCache>
            </c:strRef>
          </c:tx>
          <c:spPr>
            <a:solidFill>
              <a:srgbClr val="00CED1"/>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2005 - 2022(2)'!$D$6:$D$23</c:f>
              <c:numCache>
                <c:formatCode>#,##0.0</c:formatCode>
                <c:ptCount val="18"/>
                <c:pt idx="0">
                  <c:v>426.57409901272706</c:v>
                </c:pt>
                <c:pt idx="1">
                  <c:v>429.59263326266711</c:v>
                </c:pt>
                <c:pt idx="2">
                  <c:v>415.08242263413194</c:v>
                </c:pt>
                <c:pt idx="3">
                  <c:v>415.15645942232032</c:v>
                </c:pt>
                <c:pt idx="4">
                  <c:v>384.00237092809368</c:v>
                </c:pt>
                <c:pt idx="5">
                  <c:v>416.93520540348919</c:v>
                </c:pt>
                <c:pt idx="6">
                  <c:v>364.49612312794932</c:v>
                </c:pt>
                <c:pt idx="7">
                  <c:v>389.6327835449664</c:v>
                </c:pt>
                <c:pt idx="8">
                  <c:v>380.59633578327629</c:v>
                </c:pt>
                <c:pt idx="9">
                  <c:v>327.93072466792944</c:v>
                </c:pt>
                <c:pt idx="10">
                  <c:v>316.4060159005403</c:v>
                </c:pt>
                <c:pt idx="11">
                  <c:v>298.08080735261393</c:v>
                </c:pt>
                <c:pt idx="12">
                  <c:v>280.36382668209001</c:v>
                </c:pt>
                <c:pt idx="13">
                  <c:v>279.15750074222353</c:v>
                </c:pt>
                <c:pt idx="14">
                  <c:v>267.76306598192946</c:v>
                </c:pt>
                <c:pt idx="15">
                  <c:v>264.64628916516671</c:v>
                </c:pt>
                <c:pt idx="16">
                  <c:v>266.40680580449236</c:v>
                </c:pt>
                <c:pt idx="17">
                  <c:v>237.24139086290506</c:v>
                </c:pt>
              </c:numCache>
            </c:numRef>
          </c:val>
          <c:extLst>
            <c:ext xmlns:c16="http://schemas.microsoft.com/office/drawing/2014/chart" uri="{C3380CC4-5D6E-409C-BE32-E72D297353CC}">
              <c16:uniqueId val="{00000001-89D6-4067-86B6-EFB0B659DE0B}"/>
            </c:ext>
          </c:extLst>
        </c:ser>
        <c:ser>
          <c:idx val="2"/>
          <c:order val="2"/>
          <c:tx>
            <c:strRef>
              <c:f>'[District Emissions Graphs 23-24.xlsx]4.2 2005 - 2022(2)'!$E$5</c:f>
              <c:strCache>
                <c:ptCount val="1"/>
                <c:pt idx="0">
                  <c:v>Agriculture</c:v>
                </c:pt>
              </c:strCache>
            </c:strRef>
          </c:tx>
          <c:spPr>
            <a:solidFill>
              <a:srgbClr val="006400"/>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2005 - 2022(2)'!$E$6:$E$23</c:f>
              <c:numCache>
                <c:formatCode>#,##0.0</c:formatCode>
                <c:ptCount val="18"/>
                <c:pt idx="0">
                  <c:v>153.76831447553221</c:v>
                </c:pt>
                <c:pt idx="1">
                  <c:v>142.96125142849414</c:v>
                </c:pt>
                <c:pt idx="2">
                  <c:v>146.1681270477732</c:v>
                </c:pt>
                <c:pt idx="3">
                  <c:v>150.46404494913386</c:v>
                </c:pt>
                <c:pt idx="4">
                  <c:v>145.58695590101686</c:v>
                </c:pt>
                <c:pt idx="5">
                  <c:v>142.88237452020746</c:v>
                </c:pt>
                <c:pt idx="6">
                  <c:v>137.1339074453104</c:v>
                </c:pt>
                <c:pt idx="7">
                  <c:v>138.26146373074727</c:v>
                </c:pt>
                <c:pt idx="8">
                  <c:v>135.6831763185896</c:v>
                </c:pt>
                <c:pt idx="9">
                  <c:v>139.50867886017392</c:v>
                </c:pt>
                <c:pt idx="10">
                  <c:v>135.96608513600512</c:v>
                </c:pt>
                <c:pt idx="11">
                  <c:v>131.98552342730898</c:v>
                </c:pt>
                <c:pt idx="12">
                  <c:v>131.42529881213019</c:v>
                </c:pt>
                <c:pt idx="13">
                  <c:v>141.07399159590466</c:v>
                </c:pt>
                <c:pt idx="14">
                  <c:v>147.25551707563713</c:v>
                </c:pt>
                <c:pt idx="15">
                  <c:v>143.67266441488502</c:v>
                </c:pt>
                <c:pt idx="16">
                  <c:v>136.88735666574871</c:v>
                </c:pt>
                <c:pt idx="17">
                  <c:v>134.76340240691184</c:v>
                </c:pt>
              </c:numCache>
            </c:numRef>
          </c:val>
          <c:extLst>
            <c:ext xmlns:c16="http://schemas.microsoft.com/office/drawing/2014/chart" uri="{C3380CC4-5D6E-409C-BE32-E72D297353CC}">
              <c16:uniqueId val="{00000002-89D6-4067-86B6-EFB0B659DE0B}"/>
            </c:ext>
          </c:extLst>
        </c:ser>
        <c:ser>
          <c:idx val="3"/>
          <c:order val="3"/>
          <c:tx>
            <c:strRef>
              <c:f>'[District Emissions Graphs 23-24.xlsx]4.2 2005 - 2022(2)'!$F$5</c:f>
              <c:strCache>
                <c:ptCount val="1"/>
                <c:pt idx="0">
                  <c:v>Commercial</c:v>
                </c:pt>
              </c:strCache>
            </c:strRef>
          </c:tx>
          <c:spPr>
            <a:solidFill>
              <a:srgbClr val="FFD700"/>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2005 - 2022(2)'!$F$6:$F$23</c:f>
              <c:numCache>
                <c:formatCode>#,##0.0</c:formatCode>
                <c:ptCount val="18"/>
                <c:pt idx="0">
                  <c:v>84.283398971350138</c:v>
                </c:pt>
                <c:pt idx="1">
                  <c:v>87.612867098784207</c:v>
                </c:pt>
                <c:pt idx="2">
                  <c:v>87.192348972908547</c:v>
                </c:pt>
                <c:pt idx="3">
                  <c:v>87.841136542352174</c:v>
                </c:pt>
                <c:pt idx="4">
                  <c:v>78.487521368219717</c:v>
                </c:pt>
                <c:pt idx="5">
                  <c:v>81.351444478549098</c:v>
                </c:pt>
                <c:pt idx="6">
                  <c:v>77.133035480949488</c:v>
                </c:pt>
                <c:pt idx="7">
                  <c:v>81.528147021862623</c:v>
                </c:pt>
                <c:pt idx="8">
                  <c:v>76.532556422623728</c:v>
                </c:pt>
                <c:pt idx="9">
                  <c:v>66.644435558749677</c:v>
                </c:pt>
                <c:pt idx="10">
                  <c:v>58.737582787099747</c:v>
                </c:pt>
                <c:pt idx="11">
                  <c:v>51.026095652732323</c:v>
                </c:pt>
                <c:pt idx="12">
                  <c:v>40.240148279698992</c:v>
                </c:pt>
                <c:pt idx="13">
                  <c:v>50.319510158051898</c:v>
                </c:pt>
                <c:pt idx="14">
                  <c:v>43.472021279100908</c:v>
                </c:pt>
                <c:pt idx="15">
                  <c:v>38.192792062123679</c:v>
                </c:pt>
                <c:pt idx="16">
                  <c:v>42.322954906727524</c:v>
                </c:pt>
                <c:pt idx="17">
                  <c:v>37.924405756421102</c:v>
                </c:pt>
              </c:numCache>
            </c:numRef>
          </c:val>
          <c:extLst>
            <c:ext xmlns:c16="http://schemas.microsoft.com/office/drawing/2014/chart" uri="{C3380CC4-5D6E-409C-BE32-E72D297353CC}">
              <c16:uniqueId val="{00000003-89D6-4067-86B6-EFB0B659DE0B}"/>
            </c:ext>
          </c:extLst>
        </c:ser>
        <c:ser>
          <c:idx val="4"/>
          <c:order val="4"/>
          <c:tx>
            <c:strRef>
              <c:f>'[District Emissions Graphs 23-24.xlsx]4.2 2005 - 2022(2)'!$G$5</c:f>
              <c:strCache>
                <c:ptCount val="1"/>
                <c:pt idx="0">
                  <c:v>Waste</c:v>
                </c:pt>
              </c:strCache>
            </c:strRef>
          </c:tx>
          <c:spPr>
            <a:solidFill>
              <a:srgbClr val="BA55D3"/>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2005 - 2022(2)'!$G$6:$G$23</c:f>
              <c:numCache>
                <c:formatCode>#,##0.0</c:formatCode>
                <c:ptCount val="18"/>
                <c:pt idx="0">
                  <c:v>101.55807985366683</c:v>
                </c:pt>
                <c:pt idx="1">
                  <c:v>96.193117298666607</c:v>
                </c:pt>
                <c:pt idx="2">
                  <c:v>115.59254179708373</c:v>
                </c:pt>
                <c:pt idx="3">
                  <c:v>93.054412271411394</c:v>
                </c:pt>
                <c:pt idx="4">
                  <c:v>37.704660380429033</c:v>
                </c:pt>
                <c:pt idx="5">
                  <c:v>51.606045675448598</c:v>
                </c:pt>
                <c:pt idx="6">
                  <c:v>53.62593302373881</c:v>
                </c:pt>
                <c:pt idx="7">
                  <c:v>35.575038734722881</c:v>
                </c:pt>
                <c:pt idx="8">
                  <c:v>36.520922612340215</c:v>
                </c:pt>
                <c:pt idx="9">
                  <c:v>33.817324242228189</c:v>
                </c:pt>
                <c:pt idx="10">
                  <c:v>34.916891116540747</c:v>
                </c:pt>
                <c:pt idx="11">
                  <c:v>27.166283121467814</c:v>
                </c:pt>
                <c:pt idx="12">
                  <c:v>29.276423744222051</c:v>
                </c:pt>
                <c:pt idx="13">
                  <c:v>31.779285360929308</c:v>
                </c:pt>
                <c:pt idx="14">
                  <c:v>29.805101585965467</c:v>
                </c:pt>
                <c:pt idx="15">
                  <c:v>25.922593535106611</c:v>
                </c:pt>
                <c:pt idx="16">
                  <c:v>26.118655814903061</c:v>
                </c:pt>
                <c:pt idx="17">
                  <c:v>28.780227990862006</c:v>
                </c:pt>
              </c:numCache>
            </c:numRef>
          </c:val>
          <c:extLst>
            <c:ext xmlns:c16="http://schemas.microsoft.com/office/drawing/2014/chart" uri="{C3380CC4-5D6E-409C-BE32-E72D297353CC}">
              <c16:uniqueId val="{00000004-89D6-4067-86B6-EFB0B659DE0B}"/>
            </c:ext>
          </c:extLst>
        </c:ser>
        <c:ser>
          <c:idx val="5"/>
          <c:order val="5"/>
          <c:tx>
            <c:strRef>
              <c:f>'[District Emissions Graphs 23-24.xlsx]4.2 2005 - 2022(2)'!$H$5</c:f>
              <c:strCache>
                <c:ptCount val="1"/>
                <c:pt idx="0">
                  <c:v>Industry</c:v>
                </c:pt>
              </c:strCache>
            </c:strRef>
          </c:tx>
          <c:spPr>
            <a:solidFill>
              <a:srgbClr val="FF8C00"/>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2005 - 2022(2)'!$H$6:$H$23</c:f>
              <c:numCache>
                <c:formatCode>#,##0.0</c:formatCode>
                <c:ptCount val="18"/>
                <c:pt idx="0">
                  <c:v>66.444474560517378</c:v>
                </c:pt>
                <c:pt idx="1">
                  <c:v>64.99028290931102</c:v>
                </c:pt>
                <c:pt idx="2">
                  <c:v>64.04155307677064</c:v>
                </c:pt>
                <c:pt idx="3">
                  <c:v>58.461685857034631</c:v>
                </c:pt>
                <c:pt idx="4">
                  <c:v>57.577027981366641</c:v>
                </c:pt>
                <c:pt idx="5">
                  <c:v>66.198254912176523</c:v>
                </c:pt>
                <c:pt idx="6">
                  <c:v>58.638910034427703</c:v>
                </c:pt>
                <c:pt idx="7">
                  <c:v>59.317615672692455</c:v>
                </c:pt>
                <c:pt idx="8">
                  <c:v>58.654139172794444</c:v>
                </c:pt>
                <c:pt idx="9">
                  <c:v>57.433775756754798</c:v>
                </c:pt>
                <c:pt idx="10">
                  <c:v>52.535573725427675</c:v>
                </c:pt>
                <c:pt idx="11">
                  <c:v>51.531736461336827</c:v>
                </c:pt>
                <c:pt idx="12">
                  <c:v>50.155059744273004</c:v>
                </c:pt>
                <c:pt idx="13">
                  <c:v>29.408779226754497</c:v>
                </c:pt>
                <c:pt idx="14">
                  <c:v>24.808079141916707</c:v>
                </c:pt>
                <c:pt idx="15">
                  <c:v>23.255528022152735</c:v>
                </c:pt>
                <c:pt idx="16">
                  <c:v>25.339004407400612</c:v>
                </c:pt>
                <c:pt idx="17">
                  <c:v>25.058321087890533</c:v>
                </c:pt>
              </c:numCache>
            </c:numRef>
          </c:val>
          <c:extLst>
            <c:ext xmlns:c16="http://schemas.microsoft.com/office/drawing/2014/chart" uri="{C3380CC4-5D6E-409C-BE32-E72D297353CC}">
              <c16:uniqueId val="{00000005-89D6-4067-86B6-EFB0B659DE0B}"/>
            </c:ext>
          </c:extLst>
        </c:ser>
        <c:ser>
          <c:idx val="6"/>
          <c:order val="6"/>
          <c:tx>
            <c:strRef>
              <c:f>'[District Emissions Graphs 23-24.xlsx]4.2 2005 - 2022(2)'!$I$5</c:f>
              <c:strCache>
                <c:ptCount val="1"/>
                <c:pt idx="0">
                  <c:v>Public Sector</c:v>
                </c:pt>
              </c:strCache>
            </c:strRef>
          </c:tx>
          <c:spPr>
            <a:solidFill>
              <a:srgbClr val="003DA5"/>
            </a:solidFill>
            <a:ln>
              <a:noFill/>
            </a:ln>
            <a:effectLst/>
          </c:spPr>
          <c:cat>
            <c:numRef>
              <c:f>'[District Emissions Graphs 23-24.xlsx]4.2 2005 - 2022(2)'!$B$6:$B$23</c:f>
              <c:numCache>
                <c:formatCode>General</c:formatCode>
                <c:ptCount val="18"/>
                <c:pt idx="0">
                  <c:v>2005</c:v>
                </c:pt>
                <c:pt idx="1">
                  <c:v>2006</c:v>
                </c:pt>
                <c:pt idx="2">
                  <c:v>2007</c:v>
                </c:pt>
                <c:pt idx="3">
                  <c:v>2008</c:v>
                </c:pt>
                <c:pt idx="4">
                  <c:v>2009</c:v>
                </c:pt>
                <c:pt idx="5">
                  <c:v>2010</c:v>
                </c:pt>
                <c:pt idx="6">
                  <c:v>2011</c:v>
                </c:pt>
                <c:pt idx="7">
                  <c:v>2012</c:v>
                </c:pt>
                <c:pt idx="8">
                  <c:v>2013</c:v>
                </c:pt>
                <c:pt idx="9">
                  <c:v>2014</c:v>
                </c:pt>
                <c:pt idx="10">
                  <c:v>2015</c:v>
                </c:pt>
                <c:pt idx="11">
                  <c:v>2016</c:v>
                </c:pt>
                <c:pt idx="12">
                  <c:v>2017</c:v>
                </c:pt>
                <c:pt idx="13">
                  <c:v>2018</c:v>
                </c:pt>
                <c:pt idx="14">
                  <c:v>2019</c:v>
                </c:pt>
                <c:pt idx="15">
                  <c:v>2020</c:v>
                </c:pt>
                <c:pt idx="16">
                  <c:v>2021</c:v>
                </c:pt>
                <c:pt idx="17">
                  <c:v>2022</c:v>
                </c:pt>
              </c:numCache>
            </c:numRef>
          </c:cat>
          <c:val>
            <c:numRef>
              <c:f>'[District Emissions Graphs 23-24.xlsx]4.2 2005 - 2022(2)'!$I$6:$I$23</c:f>
              <c:numCache>
                <c:formatCode>#,##0.0</c:formatCode>
                <c:ptCount val="18"/>
                <c:pt idx="0">
                  <c:v>34.811407808147592</c:v>
                </c:pt>
                <c:pt idx="1">
                  <c:v>33.426058526137545</c:v>
                </c:pt>
                <c:pt idx="2">
                  <c:v>32.42794987632297</c:v>
                </c:pt>
                <c:pt idx="3">
                  <c:v>31.427760461531545</c:v>
                </c:pt>
                <c:pt idx="4">
                  <c:v>27.124327491786779</c:v>
                </c:pt>
                <c:pt idx="5">
                  <c:v>29.15241040719447</c:v>
                </c:pt>
                <c:pt idx="6">
                  <c:v>26.869175718144643</c:v>
                </c:pt>
                <c:pt idx="7">
                  <c:v>28.680828674933842</c:v>
                </c:pt>
                <c:pt idx="8">
                  <c:v>28.32534588070493</c:v>
                </c:pt>
                <c:pt idx="9">
                  <c:v>24.333047547207421</c:v>
                </c:pt>
                <c:pt idx="10">
                  <c:v>21.663591662606308</c:v>
                </c:pt>
                <c:pt idx="11">
                  <c:v>17.681701691333569</c:v>
                </c:pt>
                <c:pt idx="12">
                  <c:v>18.883511416580692</c:v>
                </c:pt>
                <c:pt idx="13">
                  <c:v>17.582924085705073</c:v>
                </c:pt>
                <c:pt idx="14">
                  <c:v>16.940699014575653</c:v>
                </c:pt>
                <c:pt idx="15">
                  <c:v>16.137114938362817</c:v>
                </c:pt>
                <c:pt idx="16">
                  <c:v>17.298053341731816</c:v>
                </c:pt>
                <c:pt idx="17">
                  <c:v>16.268967126002597</c:v>
                </c:pt>
              </c:numCache>
            </c:numRef>
          </c:val>
          <c:extLst>
            <c:ext xmlns:c16="http://schemas.microsoft.com/office/drawing/2014/chart" uri="{C3380CC4-5D6E-409C-BE32-E72D297353CC}">
              <c16:uniqueId val="{00000006-89D6-4067-86B6-EFB0B659DE0B}"/>
            </c:ext>
          </c:extLst>
        </c:ser>
        <c:dLbls>
          <c:showLegendKey val="0"/>
          <c:showVal val="0"/>
          <c:showCatName val="0"/>
          <c:showSerName val="0"/>
          <c:showPercent val="0"/>
          <c:showBubbleSize val="0"/>
        </c:dLbls>
        <c:axId val="762444751"/>
        <c:axId val="762445231"/>
      </c:areaChart>
      <c:catAx>
        <c:axId val="762444751"/>
        <c:scaling>
          <c:orientation val="minMax"/>
        </c:scaling>
        <c:delete val="0"/>
        <c:axPos val="b"/>
        <c:numFmt formatCode="General" sourceLinked="1"/>
        <c:majorTickMark val="out"/>
        <c:minorTickMark val="none"/>
        <c:tickLblPos val="low"/>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2445231"/>
        <c:crosses val="autoZero"/>
        <c:auto val="1"/>
        <c:lblAlgn val="ctr"/>
        <c:lblOffset val="100"/>
        <c:noMultiLvlLbl val="0"/>
      </c:catAx>
      <c:valAx>
        <c:axId val="76244523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GB" sz="1000" b="0" i="0" u="none" strike="noStrike" kern="1200" baseline="0">
                    <a:solidFill>
                      <a:schemeClr val="tx1"/>
                    </a:solidFill>
                    <a:latin typeface="Arial" panose="020B0604020202020204" pitchFamily="34" charset="0"/>
                    <a:cs typeface="Arial" panose="020B0604020202020204" pitchFamily="34" charset="0"/>
                  </a:rPr>
                  <a:t>GHG Emissions (kt</a:t>
                </a:r>
                <a:r>
                  <a:rPr lang="en-GB" sz="1000" b="0" i="0" u="none" strike="noStrike" kern="1200" baseline="0">
                    <a:solidFill>
                      <a:schemeClr val="tx1"/>
                    </a:solidFill>
                    <a:effectLst/>
                    <a:latin typeface="Arial" panose="020B0604020202020204" pitchFamily="34" charset="0"/>
                    <a:cs typeface="Arial" panose="020B0604020202020204" pitchFamily="34" charset="0"/>
                  </a:rPr>
                  <a:t>CO₂e)</a:t>
                </a:r>
              </a:p>
            </c:rich>
          </c:tx>
          <c:layout>
            <c:manualLayout>
              <c:xMode val="edge"/>
              <c:yMode val="edge"/>
              <c:x val="1.071584974989139E-2"/>
              <c:y val="0.25514847106810729"/>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762444751"/>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zero"/>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4/28/2025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655030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879191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100435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4/28/2025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07934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4/28/2025</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129133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4/28/2025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911144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4/28/2025</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6146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4/28/2025</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784477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4/28/2025</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40353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4/28/2025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07184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4/28/2025</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4681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4/28/2025</a:t>
            </a:fld>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Title Placeholder 6">
            <a:extLst>
              <a:ext uri="{FF2B5EF4-FFF2-40B4-BE49-F238E27FC236}">
                <a16:creationId xmlns:a16="http://schemas.microsoft.com/office/drawing/2014/main" id="{9B4CCB65-7B6E-F44D-898E-F7998B0E06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1248873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letstalk.wealden.gov.uk/hub-page/climate-change" TargetMode="External"/><Relationship Id="rId2" Type="http://schemas.openxmlformats.org/officeDocument/2006/relationships/hyperlink" Target="https://www.wealden.gov.uk/environment-and-pollution/home-energy-efficiency/home-energy-grants-loans-and-discounts/" TargetMode="External"/><Relationship Id="rId1" Type="http://schemas.openxmlformats.org/officeDocument/2006/relationships/slideLayout" Target="../slideLayouts/slideLayout4.xml"/><Relationship Id="rId4" Type="http://schemas.openxmlformats.org/officeDocument/2006/relationships/hyperlink" Target="https://footprint.wwf.org.u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6206D6-4B1C-D84C-917C-C2166540A822}"/>
              </a:ext>
            </a:extLst>
          </p:cNvPr>
          <p:cNvPicPr>
            <a:picLocks noChangeAspect="1"/>
          </p:cNvPicPr>
          <p:nvPr/>
        </p:nvPicPr>
        <p:blipFill>
          <a:blip r:embed="rId2"/>
          <a:srcRect/>
          <a:stretch/>
        </p:blipFill>
        <p:spPr>
          <a:xfrm>
            <a:off x="-9736" y="0"/>
            <a:ext cx="12368696" cy="6957392"/>
          </a:xfrm>
          <a:prstGeom prst="rect">
            <a:avLst/>
          </a:prstGeom>
        </p:spPr>
      </p:pic>
      <p:sp>
        <p:nvSpPr>
          <p:cNvPr id="3076" name="Text Box 4">
            <a:extLst>
              <a:ext uri="{FF2B5EF4-FFF2-40B4-BE49-F238E27FC236}">
                <a16:creationId xmlns:a16="http://schemas.microsoft.com/office/drawing/2014/main" id="{04381B7E-1ACB-1E42-BDD7-5E1168029475}"/>
              </a:ext>
            </a:extLst>
          </p:cNvPr>
          <p:cNvSpPr txBox="1">
            <a:spLocks noChangeArrowheads="1"/>
          </p:cNvSpPr>
          <p:nvPr/>
        </p:nvSpPr>
        <p:spPr bwMode="auto">
          <a:xfrm>
            <a:off x="2209800" y="838200"/>
            <a:ext cx="7848600" cy="160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spcBef>
                <a:spcPct val="50000"/>
              </a:spcBef>
            </a:pPr>
            <a:endParaRPr lang="en-US" altLang="en-US" sz="2400"/>
          </a:p>
        </p:txBody>
      </p:sp>
      <p:sp>
        <p:nvSpPr>
          <p:cNvPr id="3078" name="Text Box 6">
            <a:extLst>
              <a:ext uri="{FF2B5EF4-FFF2-40B4-BE49-F238E27FC236}">
                <a16:creationId xmlns:a16="http://schemas.microsoft.com/office/drawing/2014/main" id="{AE2E075A-4581-7B43-9AA2-15B76E013B06}"/>
              </a:ext>
            </a:extLst>
          </p:cNvPr>
          <p:cNvSpPr txBox="1">
            <a:spLocks noChangeArrowheads="1"/>
          </p:cNvSpPr>
          <p:nvPr/>
        </p:nvSpPr>
        <p:spPr bwMode="auto">
          <a:xfrm>
            <a:off x="839416" y="1976938"/>
            <a:ext cx="10225136" cy="3180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lnSpc>
                <a:spcPts val="3200"/>
              </a:lnSpc>
              <a:spcBef>
                <a:spcPct val="50000"/>
              </a:spcBef>
            </a:pPr>
            <a:endParaRPr lang="en-US" altLang="en-US" sz="2000">
              <a:solidFill>
                <a:srgbClr val="EFF5EF"/>
              </a:solidFill>
              <a:latin typeface="Verdana" panose="020B0604030504040204" pitchFamily="34" charset="0"/>
            </a:endParaRPr>
          </a:p>
          <a:p>
            <a:pPr algn="l">
              <a:lnSpc>
                <a:spcPts val="3200"/>
              </a:lnSpc>
              <a:spcBef>
                <a:spcPct val="50000"/>
              </a:spcBef>
            </a:pPr>
            <a:r>
              <a:rPr lang="en-US" altLang="en-US" sz="2400">
                <a:solidFill>
                  <a:srgbClr val="EFF5EF"/>
                </a:solidFill>
              </a:rPr>
              <a:t>Chantal Lass, Climate Change Manager</a:t>
            </a:r>
          </a:p>
          <a:p>
            <a:pPr algn="l">
              <a:lnSpc>
                <a:spcPts val="3200"/>
              </a:lnSpc>
              <a:spcBef>
                <a:spcPct val="50000"/>
              </a:spcBef>
            </a:pPr>
            <a:r>
              <a:rPr lang="en-US" altLang="en-US" sz="2400">
                <a:solidFill>
                  <a:srgbClr val="EFF5EF"/>
                </a:solidFill>
              </a:rPr>
              <a:t>Alex Byott, Climate Change Project Officer</a:t>
            </a:r>
          </a:p>
          <a:p>
            <a:pPr algn="l">
              <a:lnSpc>
                <a:spcPts val="3200"/>
              </a:lnSpc>
              <a:spcBef>
                <a:spcPct val="50000"/>
              </a:spcBef>
            </a:pPr>
            <a:r>
              <a:rPr lang="en-US" altLang="en-US" sz="2400">
                <a:solidFill>
                  <a:srgbClr val="EFF5EF"/>
                </a:solidFill>
              </a:rPr>
              <a:t>Emma Ratheram, Climate Change Assistant </a:t>
            </a:r>
          </a:p>
        </p:txBody>
      </p:sp>
      <p:sp>
        <p:nvSpPr>
          <p:cNvPr id="3083" name="Rectangle 11">
            <a:extLst>
              <a:ext uri="{FF2B5EF4-FFF2-40B4-BE49-F238E27FC236}">
                <a16:creationId xmlns:a16="http://schemas.microsoft.com/office/drawing/2014/main" id="{4DDC3073-B7D4-264A-8781-16CBB0D8A734}"/>
              </a:ext>
            </a:extLst>
          </p:cNvPr>
          <p:cNvSpPr>
            <a:spLocks noGrp="1" noChangeArrowheads="1"/>
          </p:cNvSpPr>
          <p:nvPr>
            <p:ph type="title" idx="4294967295"/>
          </p:nvPr>
        </p:nvSpPr>
        <p:spPr>
          <a:xfrm>
            <a:off x="839416" y="476672"/>
            <a:ext cx="10729192" cy="1601788"/>
          </a:xfrm>
          <a:prstGeom prst="rect">
            <a:avLst/>
          </a:prstGeom>
        </p:spPr>
        <p:txBody>
          <a:bodyPr>
            <a:noAutofit/>
          </a:bodyPr>
          <a:lstStyle/>
          <a:p>
            <a:pPr>
              <a:lnSpc>
                <a:spcPts val="4800"/>
              </a:lnSpc>
            </a:pPr>
            <a:r>
              <a:rPr lang="en-US" altLang="en-US" sz="4000">
                <a:solidFill>
                  <a:srgbClr val="EFF5EF"/>
                </a:solidFill>
                <a:latin typeface="Verdana" panose="020B0604030504040204" pitchFamily="34" charset="0"/>
                <a:ea typeface="Verdana" panose="020B0604030504040204" pitchFamily="34" charset="0"/>
                <a:cs typeface="Verdana" panose="020B0604030504040204" pitchFamily="34" charset="0"/>
              </a:rPr>
              <a:t>Climate Change Green Paper Update &amp; What Individuals Can Do</a:t>
            </a:r>
            <a:br>
              <a:rPr lang="en-US" altLang="en-US" sz="4000">
                <a:solidFill>
                  <a:srgbClr val="EFF5EF"/>
                </a:solidFill>
                <a:latin typeface="Verdana" panose="020B0604030504040204" pitchFamily="34" charset="0"/>
                <a:ea typeface="Verdana" panose="020B0604030504040204" pitchFamily="34" charset="0"/>
                <a:cs typeface="Verdana" panose="020B0604030504040204" pitchFamily="34" charset="0"/>
              </a:rPr>
            </a:br>
            <a:endParaRPr lang="en-US" altLang="en-US" sz="4000">
              <a:solidFill>
                <a:srgbClr val="EFF5EF"/>
              </a:solidFill>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1DC12-C08F-5180-82BA-6508F7D154EC}"/>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Emission reductions </a:t>
            </a:r>
          </a:p>
        </p:txBody>
      </p:sp>
      <p:graphicFrame>
        <p:nvGraphicFramePr>
          <p:cNvPr id="5" name="Content Placeholder 4" descr="A bar chart illustrating the greenhouse gas emissions in kilotonnes of carbon dioxide equivalent, across all measured sectors in Wealden district in 2022. These sectors include transport in red, domestic in blue, agriculture in dark green, commercial in yellow, waste in purple, industry in orange, public sector in dark blue and land use, land use change and forestry (known as LULUCF) in brown. The y-axis is labelled &quot;GHG Emissions (ktCO2e), while the x-axis shows all the sectors represented as separate bars.">
            <a:extLst>
              <a:ext uri="{FF2B5EF4-FFF2-40B4-BE49-F238E27FC236}">
                <a16:creationId xmlns:a16="http://schemas.microsoft.com/office/drawing/2014/main" id="{4DDB37A7-9696-5AA8-7690-3464F900E922}"/>
              </a:ext>
            </a:extLst>
          </p:cNvPr>
          <p:cNvGraphicFramePr>
            <a:graphicFrameLocks noGrp="1"/>
          </p:cNvGraphicFramePr>
          <p:nvPr>
            <p:ph sz="half" idx="1"/>
            <p:extLst>
              <p:ext uri="{D42A27DB-BD31-4B8C-83A1-F6EECF244321}">
                <p14:modId xmlns:p14="http://schemas.microsoft.com/office/powerpoint/2010/main" val="1429017140"/>
              </p:ext>
            </p:extLst>
          </p:nvPr>
        </p:nvGraphicFramePr>
        <p:xfrm>
          <a:off x="838200" y="1690688"/>
          <a:ext cx="5334000" cy="441168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5" descr="A stacked area graph illustrating the change in GHG emissions in kilotonnes of carbon dioxide equivalent, from 2005 to 2022 across all sectors, except land use, land use change and forestry. The y-axis is labelled &quot;GHG Emissions (ktCO2e)&quot;, while the x-axis shows the years 2005 to 2022. Almost all sectors show a steady decrease over time in emissions within this time period.">
            <a:extLst>
              <a:ext uri="{FF2B5EF4-FFF2-40B4-BE49-F238E27FC236}">
                <a16:creationId xmlns:a16="http://schemas.microsoft.com/office/drawing/2014/main" id="{2D10FE04-DABF-8A84-587B-0278EE3D3E8A}"/>
              </a:ext>
            </a:extLst>
          </p:cNvPr>
          <p:cNvGraphicFramePr>
            <a:graphicFrameLocks noGrp="1"/>
          </p:cNvGraphicFramePr>
          <p:nvPr>
            <p:ph sz="half" idx="2"/>
            <p:extLst>
              <p:ext uri="{D42A27DB-BD31-4B8C-83A1-F6EECF244321}">
                <p14:modId xmlns:p14="http://schemas.microsoft.com/office/powerpoint/2010/main" val="386986913"/>
              </p:ext>
            </p:extLst>
          </p:nvPr>
        </p:nvGraphicFramePr>
        <p:xfrm>
          <a:off x="6172200" y="1484784"/>
          <a:ext cx="5540424"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3979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50E813-8D73-C0F0-6357-DFD1B9249A18}"/>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a:solidFill>
                  <a:srgbClr val="387C2C"/>
                </a:solidFill>
                <a:latin typeface="Verdana" panose="020B0604030504040204" pitchFamily="34" charset="0"/>
                <a:ea typeface="Verdana" panose="020B0604030504040204" pitchFamily="34" charset="0"/>
              </a:rPr>
              <a:t>What about Polegate?</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579EA09-4A2C-787F-D508-A564C045F8F6}"/>
              </a:ext>
            </a:extLst>
          </p:cNvPr>
          <p:cNvSpPr>
            <a:spLocks noGrp="1"/>
          </p:cNvSpPr>
          <p:nvPr>
            <p:ph sz="half" idx="1"/>
          </p:nvPr>
        </p:nvSpPr>
        <p:spPr>
          <a:xfrm>
            <a:off x="640080" y="2872899"/>
            <a:ext cx="4243589" cy="3320668"/>
          </a:xfrm>
        </p:spPr>
        <p:txBody>
          <a:bodyPr vert="horz" lIns="91440" tIns="45720" rIns="91440" bIns="45720" rtlCol="0">
            <a:normAutofit/>
          </a:bodyPr>
          <a:lstStyle/>
          <a:p>
            <a:pPr marL="0" indent="0">
              <a:buNone/>
            </a:pPr>
            <a:r>
              <a:rPr lang="en-GB" dirty="0"/>
              <a:t>Each household in Polegate generates around 10 tonnes of carbon dioxide equivalent (</a:t>
            </a:r>
            <a:r>
              <a:rPr lang="en-US" dirty="0">
                <a:ea typeface="Verdana" panose="020B0604030504040204" pitchFamily="34" charset="0"/>
              </a:rPr>
              <a:t>tCO₂e) annually through consumption.</a:t>
            </a:r>
            <a:endParaRPr lang="en-US" dirty="0"/>
          </a:p>
          <a:p>
            <a:pPr marL="0" indent="0">
              <a:buNone/>
            </a:pPr>
            <a:endParaRPr lang="en-US" sz="2000" u="sng" dirty="0">
              <a:ea typeface="Verdana" panose="020B0604030504040204" pitchFamily="34" charset="0"/>
            </a:endParaRPr>
          </a:p>
          <a:p>
            <a:pPr marL="0" indent="0">
              <a:buNone/>
            </a:pPr>
            <a:r>
              <a:rPr lang="en-US" sz="2000" u="sng" dirty="0">
                <a:ea typeface="Verdana" panose="020B0604030504040204" pitchFamily="34" charset="0"/>
              </a:rPr>
              <a:t>impact-tool.org.uk</a:t>
            </a:r>
          </a:p>
          <a:p>
            <a:pPr marL="0" indent="0">
              <a:buNone/>
            </a:pPr>
            <a:endParaRPr lang="en-US" sz="2200" dirty="0"/>
          </a:p>
        </p:txBody>
      </p:sp>
      <p:pic>
        <p:nvPicPr>
          <p:cNvPr id="6" name="Content Placeholder 5">
            <a:extLst>
              <a:ext uri="{FF2B5EF4-FFF2-40B4-BE49-F238E27FC236}">
                <a16:creationId xmlns:a16="http://schemas.microsoft.com/office/drawing/2014/main" id="{6550215B-84F8-D8CA-1DDB-58B9C050BDAD}"/>
              </a:ext>
            </a:extLst>
          </p:cNvPr>
          <p:cNvPicPr>
            <a:picLocks noGrp="1" noChangeAspect="1"/>
          </p:cNvPicPr>
          <p:nvPr>
            <p:ph sz="half" idx="2"/>
          </p:nvPr>
        </p:nvPicPr>
        <p:blipFill>
          <a:blip r:embed="rId2"/>
          <a:srcRect t="2021" r="1" b="525"/>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4" name="TextBox 3">
            <a:extLst>
              <a:ext uri="{FF2B5EF4-FFF2-40B4-BE49-F238E27FC236}">
                <a16:creationId xmlns:a16="http://schemas.microsoft.com/office/drawing/2014/main" id="{9463E652-0364-92E6-2A24-06EC487DD3E5}"/>
              </a:ext>
            </a:extLst>
          </p:cNvPr>
          <p:cNvSpPr txBox="1"/>
          <p:nvPr/>
        </p:nvSpPr>
        <p:spPr>
          <a:xfrm>
            <a:off x="8427236" y="3987750"/>
            <a:ext cx="713207" cy="461665"/>
          </a:xfrm>
          <a:prstGeom prst="rect">
            <a:avLst/>
          </a:prstGeom>
          <a:noFill/>
        </p:spPr>
        <p:txBody>
          <a:bodyPr wrap="square" rtlCol="0">
            <a:spAutoFit/>
          </a:bodyPr>
          <a:lstStyle/>
          <a:p>
            <a:r>
              <a:rPr lang="en-GB" sz="2400" b="1" dirty="0"/>
              <a:t>24%</a:t>
            </a:r>
          </a:p>
        </p:txBody>
      </p:sp>
      <p:sp>
        <p:nvSpPr>
          <p:cNvPr id="5" name="TextBox 4">
            <a:extLst>
              <a:ext uri="{FF2B5EF4-FFF2-40B4-BE49-F238E27FC236}">
                <a16:creationId xmlns:a16="http://schemas.microsoft.com/office/drawing/2014/main" id="{C22D2760-FD7A-26CF-1DC6-02553D97E313}"/>
              </a:ext>
            </a:extLst>
          </p:cNvPr>
          <p:cNvSpPr txBox="1"/>
          <p:nvPr/>
        </p:nvSpPr>
        <p:spPr>
          <a:xfrm>
            <a:off x="7921457" y="2408586"/>
            <a:ext cx="713207" cy="461665"/>
          </a:xfrm>
          <a:prstGeom prst="rect">
            <a:avLst/>
          </a:prstGeom>
          <a:noFill/>
        </p:spPr>
        <p:txBody>
          <a:bodyPr wrap="square" rtlCol="0">
            <a:spAutoFit/>
          </a:bodyPr>
          <a:lstStyle/>
          <a:p>
            <a:r>
              <a:rPr lang="en-GB" sz="2400" b="1" dirty="0"/>
              <a:t>15%</a:t>
            </a:r>
          </a:p>
        </p:txBody>
      </p:sp>
      <p:sp>
        <p:nvSpPr>
          <p:cNvPr id="7" name="TextBox 6">
            <a:extLst>
              <a:ext uri="{FF2B5EF4-FFF2-40B4-BE49-F238E27FC236}">
                <a16:creationId xmlns:a16="http://schemas.microsoft.com/office/drawing/2014/main" id="{27616E62-EBC1-6145-49F5-5257ACD53642}"/>
              </a:ext>
            </a:extLst>
          </p:cNvPr>
          <p:cNvSpPr txBox="1"/>
          <p:nvPr/>
        </p:nvSpPr>
        <p:spPr>
          <a:xfrm>
            <a:off x="7564853" y="3227528"/>
            <a:ext cx="713207" cy="461665"/>
          </a:xfrm>
          <a:prstGeom prst="rect">
            <a:avLst/>
          </a:prstGeom>
          <a:noFill/>
        </p:spPr>
        <p:txBody>
          <a:bodyPr wrap="square" rtlCol="0">
            <a:spAutoFit/>
          </a:bodyPr>
          <a:lstStyle/>
          <a:p>
            <a:r>
              <a:rPr lang="en-GB" sz="2400" b="1" dirty="0"/>
              <a:t>24%</a:t>
            </a:r>
          </a:p>
        </p:txBody>
      </p:sp>
      <p:sp>
        <p:nvSpPr>
          <p:cNvPr id="8" name="TextBox 7">
            <a:extLst>
              <a:ext uri="{FF2B5EF4-FFF2-40B4-BE49-F238E27FC236}">
                <a16:creationId xmlns:a16="http://schemas.microsoft.com/office/drawing/2014/main" id="{D868E7D8-F90D-2B84-2BBC-E9A6255A382E}"/>
              </a:ext>
            </a:extLst>
          </p:cNvPr>
          <p:cNvSpPr txBox="1"/>
          <p:nvPr/>
        </p:nvSpPr>
        <p:spPr>
          <a:xfrm>
            <a:off x="9032159" y="2996695"/>
            <a:ext cx="713207" cy="461665"/>
          </a:xfrm>
          <a:prstGeom prst="rect">
            <a:avLst/>
          </a:prstGeom>
          <a:noFill/>
        </p:spPr>
        <p:txBody>
          <a:bodyPr wrap="square" rtlCol="0">
            <a:spAutoFit/>
          </a:bodyPr>
          <a:lstStyle/>
          <a:p>
            <a:r>
              <a:rPr lang="en-GB" sz="2400" b="1" dirty="0"/>
              <a:t>36%</a:t>
            </a:r>
          </a:p>
        </p:txBody>
      </p:sp>
    </p:spTree>
    <p:extLst>
      <p:ext uri="{BB962C8B-B14F-4D97-AF65-F5344CB8AC3E}">
        <p14:creationId xmlns:p14="http://schemas.microsoft.com/office/powerpoint/2010/main" val="2217781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E9A79-08D2-9622-E57B-448B528CB307}"/>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Energy at home</a:t>
            </a:r>
          </a:p>
        </p:txBody>
      </p:sp>
      <p:sp>
        <p:nvSpPr>
          <p:cNvPr id="3" name="Content Placeholder 2">
            <a:extLst>
              <a:ext uri="{FF2B5EF4-FFF2-40B4-BE49-F238E27FC236}">
                <a16:creationId xmlns:a16="http://schemas.microsoft.com/office/drawing/2014/main" id="{74D1CBE1-E9CD-ADDF-3144-DA9D2AF8191D}"/>
              </a:ext>
            </a:extLst>
          </p:cNvPr>
          <p:cNvSpPr>
            <a:spLocks noGrp="1"/>
          </p:cNvSpPr>
          <p:nvPr>
            <p:ph sz="half" idx="1"/>
          </p:nvPr>
        </p:nvSpPr>
        <p:spPr/>
        <p:txBody>
          <a:bodyPr>
            <a:normAutofit/>
          </a:bodyPr>
          <a:lstStyle/>
          <a:p>
            <a:r>
              <a:rPr lang="en-GB" dirty="0"/>
              <a:t>Switch to renewable electricity tariffs.</a:t>
            </a:r>
          </a:p>
          <a:p>
            <a:r>
              <a:rPr lang="en-GB" dirty="0"/>
              <a:t>Improve insulation and draught-proofing to cut heating use.</a:t>
            </a:r>
          </a:p>
          <a:p>
            <a:r>
              <a:rPr lang="en-GB" dirty="0"/>
              <a:t>Use LED lighting and switch off appliances.</a:t>
            </a:r>
          </a:p>
          <a:p>
            <a:r>
              <a:rPr lang="en-GB" dirty="0"/>
              <a:t>Lower your thermostat by 1-2°C – can cut bills and emissions.</a:t>
            </a:r>
          </a:p>
        </p:txBody>
      </p:sp>
      <p:sp>
        <p:nvSpPr>
          <p:cNvPr id="4" name="Content Placeholder 3">
            <a:extLst>
              <a:ext uri="{FF2B5EF4-FFF2-40B4-BE49-F238E27FC236}">
                <a16:creationId xmlns:a16="http://schemas.microsoft.com/office/drawing/2014/main" id="{DE4B1CFC-9191-BFA7-B410-86826DC1D9F6}"/>
              </a:ext>
            </a:extLst>
          </p:cNvPr>
          <p:cNvSpPr>
            <a:spLocks noGrp="1"/>
          </p:cNvSpPr>
          <p:nvPr>
            <p:ph sz="half" idx="2"/>
          </p:nvPr>
        </p:nvSpPr>
        <p:spPr/>
        <p:txBody>
          <a:bodyPr vert="horz" lIns="91440" tIns="45720" rIns="91440" bIns="45720" rtlCol="0" anchor="t">
            <a:normAutofit/>
          </a:bodyPr>
          <a:lstStyle/>
          <a:p>
            <a:pPr marL="0" indent="0">
              <a:buNone/>
            </a:pPr>
            <a:r>
              <a:rPr lang="en-GB" dirty="0"/>
              <a:t>For Polegate … </a:t>
            </a:r>
          </a:p>
          <a:p>
            <a:pPr marL="0" indent="0">
              <a:buNone/>
            </a:pPr>
            <a:r>
              <a:rPr lang="en-GB" dirty="0">
                <a:solidFill>
                  <a:srgbClr val="387C2C"/>
                </a:solidFill>
              </a:rPr>
              <a:t>Housing</a:t>
            </a:r>
            <a:r>
              <a:rPr lang="en-GB" dirty="0"/>
              <a:t> = 15%</a:t>
            </a:r>
            <a:endParaRPr lang="en-GB" dirty="0">
              <a:ea typeface="Calibri"/>
              <a:cs typeface="Calibri"/>
            </a:endParaRPr>
          </a:p>
          <a:p>
            <a:pPr marL="0" indent="0">
              <a:buNone/>
            </a:pPr>
            <a:r>
              <a:rPr lang="en-GB" dirty="0"/>
              <a:t>Most energy in our </a:t>
            </a:r>
            <a:r>
              <a:rPr lang="en-GB" dirty="0" err="1"/>
              <a:t>homeS</a:t>
            </a:r>
            <a:r>
              <a:rPr lang="en-GB" dirty="0"/>
              <a:t> is used for space heating, heating hot water, lighting and appliances and cooking. </a:t>
            </a:r>
            <a:endParaRPr lang="en-GB" dirty="0">
              <a:ea typeface="Calibri"/>
              <a:cs typeface="Calibri"/>
            </a:endParaRPr>
          </a:p>
          <a:p>
            <a:pPr marL="0" indent="0">
              <a:buNone/>
            </a:pPr>
            <a:endParaRPr lang="en-GB" dirty="0"/>
          </a:p>
        </p:txBody>
      </p:sp>
    </p:spTree>
    <p:extLst>
      <p:ext uri="{BB962C8B-B14F-4D97-AF65-F5344CB8AC3E}">
        <p14:creationId xmlns:p14="http://schemas.microsoft.com/office/powerpoint/2010/main" val="3018861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88130-2A82-2355-A7C0-0854F4986D0C}"/>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Travel choices</a:t>
            </a:r>
          </a:p>
        </p:txBody>
      </p:sp>
      <p:sp>
        <p:nvSpPr>
          <p:cNvPr id="3" name="Content Placeholder 2">
            <a:extLst>
              <a:ext uri="{FF2B5EF4-FFF2-40B4-BE49-F238E27FC236}">
                <a16:creationId xmlns:a16="http://schemas.microsoft.com/office/drawing/2014/main" id="{932EF092-829E-7E15-C1B9-4223B2B66390}"/>
              </a:ext>
            </a:extLst>
          </p:cNvPr>
          <p:cNvSpPr>
            <a:spLocks noGrp="1"/>
          </p:cNvSpPr>
          <p:nvPr>
            <p:ph sz="half" idx="1"/>
          </p:nvPr>
        </p:nvSpPr>
        <p:spPr/>
        <p:txBody>
          <a:bodyPr>
            <a:normAutofit lnSpcReduction="10000"/>
          </a:bodyPr>
          <a:lstStyle/>
          <a:p>
            <a:r>
              <a:rPr lang="en-GB"/>
              <a:t>Walk, cycle or use public transport where possible e.g. Flexi Bus </a:t>
            </a:r>
          </a:p>
          <a:p>
            <a:r>
              <a:rPr lang="en-GB"/>
              <a:t>Consider car sharing.</a:t>
            </a:r>
          </a:p>
          <a:p>
            <a:r>
              <a:rPr lang="en-GB"/>
              <a:t>Reduce flying over time – take the train and holiday closer to home ‘stay cation’ </a:t>
            </a:r>
          </a:p>
          <a:p>
            <a:r>
              <a:rPr lang="en-GB"/>
              <a:t>Great resources compare travel options </a:t>
            </a:r>
            <a:r>
              <a:rPr lang="en-GB" err="1"/>
              <a:t>eg</a:t>
            </a:r>
            <a:r>
              <a:rPr lang="en-GB"/>
              <a:t> </a:t>
            </a:r>
            <a:r>
              <a:rPr lang="en-GB" err="1"/>
              <a:t>RouteZero.world</a:t>
            </a:r>
            <a:r>
              <a:rPr lang="en-GB"/>
              <a:t> and rometorio.com</a:t>
            </a:r>
          </a:p>
        </p:txBody>
      </p:sp>
      <p:sp>
        <p:nvSpPr>
          <p:cNvPr id="4" name="Content Placeholder 3">
            <a:extLst>
              <a:ext uri="{FF2B5EF4-FFF2-40B4-BE49-F238E27FC236}">
                <a16:creationId xmlns:a16="http://schemas.microsoft.com/office/drawing/2014/main" id="{11BA59A6-4BFE-9EE6-D465-345DA9EDAE7C}"/>
              </a:ext>
            </a:extLst>
          </p:cNvPr>
          <p:cNvSpPr>
            <a:spLocks noGrp="1"/>
          </p:cNvSpPr>
          <p:nvPr>
            <p:ph sz="half" idx="2"/>
          </p:nvPr>
        </p:nvSpPr>
        <p:spPr/>
        <p:txBody>
          <a:bodyPr>
            <a:normAutofit lnSpcReduction="10000"/>
          </a:bodyPr>
          <a:lstStyle/>
          <a:p>
            <a:pPr marL="0" indent="0">
              <a:buNone/>
            </a:pPr>
            <a:r>
              <a:rPr lang="en-GB"/>
              <a:t>For Polegate … </a:t>
            </a:r>
          </a:p>
          <a:p>
            <a:pPr marL="0" indent="0">
              <a:buNone/>
            </a:pPr>
            <a:endParaRPr lang="en-GB"/>
          </a:p>
          <a:p>
            <a:pPr marL="0" indent="0">
              <a:buNone/>
            </a:pPr>
            <a:r>
              <a:rPr lang="en-GB">
                <a:solidFill>
                  <a:srgbClr val="387C2C"/>
                </a:solidFill>
              </a:rPr>
              <a:t>Travel</a:t>
            </a:r>
            <a:r>
              <a:rPr lang="en-GB"/>
              <a:t> = 24%</a:t>
            </a:r>
          </a:p>
          <a:p>
            <a:pPr marL="0" indent="0">
              <a:buNone/>
            </a:pPr>
            <a:r>
              <a:rPr lang="en-GB"/>
              <a:t>Car ownership varies across the 3 wards </a:t>
            </a:r>
          </a:p>
          <a:p>
            <a:pPr marL="0" indent="0">
              <a:buNone/>
            </a:pPr>
            <a:r>
              <a:rPr lang="en-GB"/>
              <a:t>No car average – 11%</a:t>
            </a:r>
          </a:p>
          <a:p>
            <a:pPr marL="0" indent="0">
              <a:buNone/>
            </a:pPr>
            <a:r>
              <a:rPr lang="en-GB"/>
              <a:t>1 car average 40% </a:t>
            </a:r>
          </a:p>
          <a:p>
            <a:pPr marL="0" indent="0">
              <a:buNone/>
            </a:pPr>
            <a:r>
              <a:rPr lang="en-GB"/>
              <a:t>2 car average 25% (up to 39%)</a:t>
            </a:r>
          </a:p>
          <a:p>
            <a:pPr marL="0" indent="0">
              <a:buNone/>
            </a:pPr>
            <a:r>
              <a:rPr lang="en-GB"/>
              <a:t>3 or more average 12% </a:t>
            </a:r>
          </a:p>
        </p:txBody>
      </p:sp>
    </p:spTree>
    <p:extLst>
      <p:ext uri="{BB962C8B-B14F-4D97-AF65-F5344CB8AC3E}">
        <p14:creationId xmlns:p14="http://schemas.microsoft.com/office/powerpoint/2010/main" val="3907383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7A7E-3FB2-D633-11EA-1F44C5493C33}"/>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What we eat</a:t>
            </a:r>
          </a:p>
        </p:txBody>
      </p:sp>
      <p:sp>
        <p:nvSpPr>
          <p:cNvPr id="3" name="Content Placeholder 2">
            <a:extLst>
              <a:ext uri="{FF2B5EF4-FFF2-40B4-BE49-F238E27FC236}">
                <a16:creationId xmlns:a16="http://schemas.microsoft.com/office/drawing/2014/main" id="{058581F5-01B8-7978-7B89-96DCDE1353C7}"/>
              </a:ext>
            </a:extLst>
          </p:cNvPr>
          <p:cNvSpPr>
            <a:spLocks noGrp="1"/>
          </p:cNvSpPr>
          <p:nvPr>
            <p:ph sz="half" idx="1"/>
          </p:nvPr>
        </p:nvSpPr>
        <p:spPr/>
        <p:txBody>
          <a:bodyPr>
            <a:normAutofit/>
          </a:bodyPr>
          <a:lstStyle/>
          <a:p>
            <a:r>
              <a:rPr lang="en-GB" dirty="0"/>
              <a:t>Buy local, seasonal food to reduce transport emissions.</a:t>
            </a:r>
          </a:p>
          <a:p>
            <a:r>
              <a:rPr lang="en-GB" dirty="0"/>
              <a:t>Cut food waste – plan meals, store food well, and compost where possible.</a:t>
            </a:r>
          </a:p>
          <a:p>
            <a:r>
              <a:rPr lang="en-GB" dirty="0"/>
              <a:t>Eat more whole food plant-based meals.</a:t>
            </a:r>
          </a:p>
        </p:txBody>
      </p:sp>
      <p:sp>
        <p:nvSpPr>
          <p:cNvPr id="4" name="Content Placeholder 3">
            <a:extLst>
              <a:ext uri="{FF2B5EF4-FFF2-40B4-BE49-F238E27FC236}">
                <a16:creationId xmlns:a16="http://schemas.microsoft.com/office/drawing/2014/main" id="{C116931C-C3A6-E682-2759-4C14DB4D88C0}"/>
              </a:ext>
            </a:extLst>
          </p:cNvPr>
          <p:cNvSpPr>
            <a:spLocks noGrp="1"/>
          </p:cNvSpPr>
          <p:nvPr>
            <p:ph sz="half" idx="2"/>
          </p:nvPr>
        </p:nvSpPr>
        <p:spPr/>
        <p:txBody>
          <a:bodyPr>
            <a:normAutofit/>
          </a:bodyPr>
          <a:lstStyle/>
          <a:p>
            <a:pPr marL="0" indent="0">
              <a:buNone/>
            </a:pPr>
            <a:r>
              <a:rPr lang="en-GB" dirty="0"/>
              <a:t>For Polegate … </a:t>
            </a:r>
          </a:p>
          <a:p>
            <a:pPr marL="0" indent="0">
              <a:buNone/>
            </a:pPr>
            <a:endParaRPr lang="en-GB" dirty="0"/>
          </a:p>
          <a:p>
            <a:pPr marL="0" indent="0">
              <a:buNone/>
            </a:pPr>
            <a:r>
              <a:rPr lang="en-GB" dirty="0">
                <a:solidFill>
                  <a:srgbClr val="387C2C"/>
                </a:solidFill>
              </a:rPr>
              <a:t>Food and diet </a:t>
            </a:r>
            <a:r>
              <a:rPr lang="en-GB" dirty="0"/>
              <a:t>= 24%</a:t>
            </a:r>
          </a:p>
          <a:p>
            <a:pPr marL="0" indent="0">
              <a:buNone/>
            </a:pPr>
            <a:endParaRPr lang="en-GB" dirty="0"/>
          </a:p>
          <a:p>
            <a:pPr marL="0" indent="0">
              <a:buNone/>
            </a:pPr>
            <a:r>
              <a:rPr lang="en-GB" dirty="0"/>
              <a:t>Changing what we eat has a greater impact on carbon emissions than changing where our food has travelled from – e.g. going vegetarian one day a week!</a:t>
            </a:r>
          </a:p>
        </p:txBody>
      </p:sp>
    </p:spTree>
    <p:extLst>
      <p:ext uri="{BB962C8B-B14F-4D97-AF65-F5344CB8AC3E}">
        <p14:creationId xmlns:p14="http://schemas.microsoft.com/office/powerpoint/2010/main" val="40285294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EB615-F9AF-9D3F-A89A-2A2FA7C5C600}"/>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Shopping and consumption</a:t>
            </a:r>
          </a:p>
        </p:txBody>
      </p:sp>
      <p:sp>
        <p:nvSpPr>
          <p:cNvPr id="3" name="Content Placeholder 2">
            <a:extLst>
              <a:ext uri="{FF2B5EF4-FFF2-40B4-BE49-F238E27FC236}">
                <a16:creationId xmlns:a16="http://schemas.microsoft.com/office/drawing/2014/main" id="{B5C42203-B7B0-8E4E-6408-9D5EC4D1FCF3}"/>
              </a:ext>
            </a:extLst>
          </p:cNvPr>
          <p:cNvSpPr>
            <a:spLocks noGrp="1"/>
          </p:cNvSpPr>
          <p:nvPr>
            <p:ph sz="half" idx="1"/>
          </p:nvPr>
        </p:nvSpPr>
        <p:spPr/>
        <p:txBody>
          <a:bodyPr/>
          <a:lstStyle/>
          <a:p>
            <a:r>
              <a:rPr lang="en-GB" dirty="0"/>
              <a:t>Buy less, choose quality over quantity.</a:t>
            </a:r>
          </a:p>
          <a:p>
            <a:pPr marL="0" indent="0">
              <a:buNone/>
            </a:pPr>
            <a:endParaRPr lang="en-GB" dirty="0"/>
          </a:p>
          <a:p>
            <a:r>
              <a:rPr lang="en-GB" dirty="0"/>
              <a:t>Donate, support second-hand shopping.</a:t>
            </a:r>
          </a:p>
          <a:p>
            <a:pPr marL="0" indent="0">
              <a:buNone/>
            </a:pPr>
            <a:endParaRPr lang="en-GB" dirty="0"/>
          </a:p>
          <a:p>
            <a:r>
              <a:rPr lang="en-GB" dirty="0"/>
              <a:t>Repair rather than replace – join or start a Repair Café.</a:t>
            </a:r>
          </a:p>
        </p:txBody>
      </p:sp>
      <p:sp>
        <p:nvSpPr>
          <p:cNvPr id="4" name="Content Placeholder 3">
            <a:extLst>
              <a:ext uri="{FF2B5EF4-FFF2-40B4-BE49-F238E27FC236}">
                <a16:creationId xmlns:a16="http://schemas.microsoft.com/office/drawing/2014/main" id="{9D34AD5F-931B-85C1-14D2-EC65BBE211DE}"/>
              </a:ext>
            </a:extLst>
          </p:cNvPr>
          <p:cNvSpPr>
            <a:spLocks noGrp="1"/>
          </p:cNvSpPr>
          <p:nvPr>
            <p:ph sz="half" idx="2"/>
          </p:nvPr>
        </p:nvSpPr>
        <p:spPr/>
        <p:txBody>
          <a:bodyPr/>
          <a:lstStyle/>
          <a:p>
            <a:pPr marL="0" indent="0">
              <a:buNone/>
            </a:pPr>
            <a:r>
              <a:rPr lang="en-GB" dirty="0"/>
              <a:t>For Polegate …</a:t>
            </a:r>
          </a:p>
          <a:p>
            <a:pPr marL="0" indent="0">
              <a:buNone/>
            </a:pPr>
            <a:endParaRPr lang="en-GB" dirty="0"/>
          </a:p>
          <a:p>
            <a:pPr marL="0" indent="0">
              <a:buNone/>
            </a:pPr>
            <a:r>
              <a:rPr lang="en-GB" dirty="0">
                <a:solidFill>
                  <a:srgbClr val="387C2C"/>
                </a:solidFill>
              </a:rPr>
              <a:t>Consumption of goods and services </a:t>
            </a:r>
            <a:r>
              <a:rPr lang="en-GB" dirty="0"/>
              <a:t>= 36%</a:t>
            </a:r>
          </a:p>
          <a:p>
            <a:pPr marL="0" indent="0">
              <a:buNone/>
            </a:pPr>
            <a:endParaRPr lang="en-GB" dirty="0"/>
          </a:p>
          <a:p>
            <a:pPr marL="0" indent="0">
              <a:buNone/>
            </a:pPr>
            <a:r>
              <a:rPr lang="en-GB" dirty="0">
                <a:solidFill>
                  <a:srgbClr val="387C2C"/>
                </a:solidFill>
              </a:rPr>
              <a:t>Waste</a:t>
            </a:r>
            <a:r>
              <a:rPr lang="en-GB" dirty="0"/>
              <a:t> = 1%</a:t>
            </a:r>
          </a:p>
        </p:txBody>
      </p:sp>
    </p:spTree>
    <p:extLst>
      <p:ext uri="{BB962C8B-B14F-4D97-AF65-F5344CB8AC3E}">
        <p14:creationId xmlns:p14="http://schemas.microsoft.com/office/powerpoint/2010/main" val="3706180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C84C9-F8C5-2A74-E999-E22BB207C401}"/>
              </a:ext>
            </a:extLst>
          </p:cNvPr>
          <p:cNvSpPr>
            <a:spLocks noGrp="1"/>
          </p:cNvSpPr>
          <p:nvPr>
            <p:ph type="title"/>
          </p:nvPr>
        </p:nvSpPr>
        <p:spPr/>
        <p:txBody>
          <a:bodyPr/>
          <a:lstStyle/>
          <a:p>
            <a:r>
              <a:rPr lang="en-GB" dirty="0">
                <a:solidFill>
                  <a:schemeClr val="accent6"/>
                </a:solidFill>
                <a:latin typeface="Verdana" panose="020B0604030504040204" pitchFamily="34" charset="0"/>
                <a:ea typeface="Verdana" panose="020B0604030504040204" pitchFamily="34" charset="0"/>
              </a:rPr>
              <a:t>Nature and wildlife </a:t>
            </a:r>
          </a:p>
        </p:txBody>
      </p:sp>
      <p:sp>
        <p:nvSpPr>
          <p:cNvPr id="3" name="Content Placeholder 2">
            <a:extLst>
              <a:ext uri="{FF2B5EF4-FFF2-40B4-BE49-F238E27FC236}">
                <a16:creationId xmlns:a16="http://schemas.microsoft.com/office/drawing/2014/main" id="{E9083DE2-E80E-1000-1200-4526AFA432E0}"/>
              </a:ext>
            </a:extLst>
          </p:cNvPr>
          <p:cNvSpPr>
            <a:spLocks noGrp="1"/>
          </p:cNvSpPr>
          <p:nvPr>
            <p:ph sz="half" idx="1"/>
          </p:nvPr>
        </p:nvSpPr>
        <p:spPr/>
        <p:txBody>
          <a:bodyPr/>
          <a:lstStyle/>
          <a:p>
            <a:r>
              <a:rPr lang="en-GB" dirty="0"/>
              <a:t>Gateway to South Downs National Park.</a:t>
            </a:r>
          </a:p>
          <a:p>
            <a:r>
              <a:rPr lang="en-GB" dirty="0"/>
              <a:t>and the Cuckoo Trail.</a:t>
            </a:r>
          </a:p>
          <a:p>
            <a:r>
              <a:rPr lang="en-GB" dirty="0"/>
              <a:t>Polegate Jubilee Nature Reserve</a:t>
            </a:r>
          </a:p>
          <a:p>
            <a:r>
              <a:rPr lang="en-GB" dirty="0"/>
              <a:t>Blue Heart an innovative project helping to predict and mitigate the impacts of local flooding.</a:t>
            </a:r>
          </a:p>
          <a:p>
            <a:endParaRPr lang="en-GB" dirty="0"/>
          </a:p>
          <a:p>
            <a:endParaRPr lang="en-GB" dirty="0"/>
          </a:p>
        </p:txBody>
      </p:sp>
      <p:pic>
        <p:nvPicPr>
          <p:cNvPr id="1026" name="Picture 2" descr="No photo description available.">
            <a:extLst>
              <a:ext uri="{FF2B5EF4-FFF2-40B4-BE49-F238E27FC236}">
                <a16:creationId xmlns:a16="http://schemas.microsoft.com/office/drawing/2014/main" id="{FABA4C92-5F14-D64A-115D-68354A6D0CF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56040" y="692696"/>
            <a:ext cx="5181600" cy="29197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DFF64F8-BED4-09EF-7E02-12E5E1155952}"/>
              </a:ext>
            </a:extLst>
          </p:cNvPr>
          <p:cNvPicPr>
            <a:picLocks noChangeAspect="1"/>
          </p:cNvPicPr>
          <p:nvPr/>
        </p:nvPicPr>
        <p:blipFill>
          <a:blip r:embed="rId3"/>
          <a:stretch>
            <a:fillRect/>
          </a:stretch>
        </p:blipFill>
        <p:spPr>
          <a:xfrm>
            <a:off x="7392144" y="3939977"/>
            <a:ext cx="3786704" cy="1421507"/>
          </a:xfrm>
          <a:prstGeom prst="rect">
            <a:avLst/>
          </a:prstGeom>
        </p:spPr>
      </p:pic>
    </p:spTree>
    <p:extLst>
      <p:ext uri="{BB962C8B-B14F-4D97-AF65-F5344CB8AC3E}">
        <p14:creationId xmlns:p14="http://schemas.microsoft.com/office/powerpoint/2010/main" val="2216251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4F83F-5D61-C83B-AC68-AF0AFF84D9E9}"/>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Together, we make a difference</a:t>
            </a:r>
          </a:p>
        </p:txBody>
      </p:sp>
      <p:sp>
        <p:nvSpPr>
          <p:cNvPr id="3" name="Content Placeholder 2">
            <a:extLst>
              <a:ext uri="{FF2B5EF4-FFF2-40B4-BE49-F238E27FC236}">
                <a16:creationId xmlns:a16="http://schemas.microsoft.com/office/drawing/2014/main" id="{775C4897-331F-53A3-729A-4EE173961CF5}"/>
              </a:ext>
            </a:extLst>
          </p:cNvPr>
          <p:cNvSpPr>
            <a:spLocks noGrp="1"/>
          </p:cNvSpPr>
          <p:nvPr>
            <p:ph sz="half" idx="1"/>
          </p:nvPr>
        </p:nvSpPr>
        <p:spPr/>
        <p:txBody>
          <a:bodyPr>
            <a:normAutofit/>
          </a:bodyPr>
          <a:lstStyle/>
          <a:p>
            <a:r>
              <a:rPr lang="en-GB" sz="2400" dirty="0">
                <a:solidFill>
                  <a:srgbClr val="387C2C"/>
                </a:solidFill>
              </a:rPr>
              <a:t>Change starts here </a:t>
            </a:r>
            <a:r>
              <a:rPr lang="en-GB" sz="2400" dirty="0"/>
              <a:t>– the choices we make as individuals, </a:t>
            </a:r>
            <a:r>
              <a:rPr lang="en-GB" sz="2400" b="1" dirty="0"/>
              <a:t>together</a:t>
            </a:r>
            <a:r>
              <a:rPr lang="en-GB" sz="2400" dirty="0"/>
              <a:t>, shape the future of a community.</a:t>
            </a:r>
          </a:p>
          <a:p>
            <a:r>
              <a:rPr lang="en-GB" sz="2400" dirty="0">
                <a:solidFill>
                  <a:srgbClr val="387C2C"/>
                </a:solidFill>
              </a:rPr>
              <a:t>Every action counts </a:t>
            </a:r>
            <a:r>
              <a:rPr lang="en-GB" sz="2400" dirty="0"/>
              <a:t>– whether it’s planting a tree, cutting energy use, or supporting local food.</a:t>
            </a:r>
          </a:p>
          <a:p>
            <a:r>
              <a:rPr lang="en-GB" sz="2400" dirty="0">
                <a:solidFill>
                  <a:srgbClr val="387C2C"/>
                </a:solidFill>
              </a:rPr>
              <a:t>Lead by example </a:t>
            </a:r>
            <a:r>
              <a:rPr lang="en-GB" sz="2400" dirty="0"/>
              <a:t>– when people see neighbours taking action, they’re more likely to join in.</a:t>
            </a:r>
          </a:p>
        </p:txBody>
      </p:sp>
    </p:spTree>
    <p:extLst>
      <p:ext uri="{BB962C8B-B14F-4D97-AF65-F5344CB8AC3E}">
        <p14:creationId xmlns:p14="http://schemas.microsoft.com/office/powerpoint/2010/main" val="130490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2868E-C41A-B854-EF4F-3694F51CD8CF}"/>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Links</a:t>
            </a:r>
          </a:p>
        </p:txBody>
      </p:sp>
      <p:sp>
        <p:nvSpPr>
          <p:cNvPr id="3" name="Content Placeholder 2">
            <a:extLst>
              <a:ext uri="{FF2B5EF4-FFF2-40B4-BE49-F238E27FC236}">
                <a16:creationId xmlns:a16="http://schemas.microsoft.com/office/drawing/2014/main" id="{12D19B27-4744-7BDB-8E3D-E13E094889C6}"/>
              </a:ext>
            </a:extLst>
          </p:cNvPr>
          <p:cNvSpPr>
            <a:spLocks noGrp="1"/>
          </p:cNvSpPr>
          <p:nvPr>
            <p:ph sz="half" idx="1"/>
          </p:nvPr>
        </p:nvSpPr>
        <p:spPr>
          <a:xfrm>
            <a:off x="838200" y="1825624"/>
            <a:ext cx="10515600" cy="4843735"/>
          </a:xfrm>
        </p:spPr>
        <p:txBody>
          <a:bodyPr/>
          <a:lstStyle/>
          <a:p>
            <a:pPr marL="0" indent="0">
              <a:buNone/>
            </a:pPr>
            <a:r>
              <a:rPr lang="en-GB" sz="2000">
                <a:solidFill>
                  <a:srgbClr val="387C2C"/>
                </a:solidFill>
                <a:latin typeface="Verdana" panose="020B0604030504040204" pitchFamily="34" charset="0"/>
                <a:ea typeface="Verdana" panose="020B0604030504040204" pitchFamily="34" charset="0"/>
              </a:rPr>
              <a:t>Home energy grants:</a:t>
            </a:r>
          </a:p>
          <a:p>
            <a:pPr marL="0" indent="0">
              <a:buNone/>
            </a:pPr>
            <a:r>
              <a:rPr lang="en-GB" sz="2000">
                <a:latin typeface="Verdana" panose="020B0604030504040204" pitchFamily="34" charset="0"/>
                <a:ea typeface="Verdana" panose="020B0604030504040204" pitchFamily="34" charset="0"/>
                <a:hlinkClick r:id="rId2"/>
              </a:rPr>
              <a:t>https://www.wealden.gov.uk/environment-and-pollution/home-energy-efficiency/home-energy-grants-loans-and-discounts/</a:t>
            </a: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a:p>
            <a:pPr marL="0" indent="0">
              <a:buNone/>
            </a:pPr>
            <a:r>
              <a:rPr lang="en-GB" sz="2000">
                <a:solidFill>
                  <a:srgbClr val="387C2C"/>
                </a:solidFill>
                <a:latin typeface="Verdana" panose="020B0604030504040204" pitchFamily="34" charset="0"/>
                <a:ea typeface="Verdana" panose="020B0604030504040204" pitchFamily="34" charset="0"/>
              </a:rPr>
              <a:t>Let’s Talk Wealden:</a:t>
            </a:r>
          </a:p>
          <a:p>
            <a:pPr marL="0" indent="0">
              <a:buNone/>
            </a:pPr>
            <a:r>
              <a:rPr lang="en-GB" sz="2000">
                <a:latin typeface="Verdana" panose="020B0604030504040204" pitchFamily="34" charset="0"/>
                <a:ea typeface="Verdana" panose="020B0604030504040204" pitchFamily="34" charset="0"/>
                <a:hlinkClick r:id="rId3"/>
              </a:rPr>
              <a:t>https://letstalk.wealden.gov.uk/hub-page/climate-change</a:t>
            </a: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a:p>
            <a:pPr marL="0" indent="0">
              <a:buNone/>
            </a:pPr>
            <a:r>
              <a:rPr lang="en-GB" sz="2000">
                <a:solidFill>
                  <a:srgbClr val="387C2C"/>
                </a:solidFill>
                <a:latin typeface="Verdana" panose="020B0604030504040204" pitchFamily="34" charset="0"/>
                <a:ea typeface="Verdana" panose="020B0604030504040204" pitchFamily="34" charset="0"/>
              </a:rPr>
              <a:t>Carbon footprint calculators:</a:t>
            </a:r>
          </a:p>
          <a:p>
            <a:pPr marL="0" indent="0">
              <a:buNone/>
            </a:pPr>
            <a:r>
              <a:rPr lang="en-GB" sz="2000">
                <a:latin typeface="Verdana" panose="020B0604030504040204" pitchFamily="34" charset="0"/>
                <a:ea typeface="Verdana" panose="020B0604030504040204" pitchFamily="34" charset="0"/>
                <a:hlinkClick r:id="rId4"/>
              </a:rPr>
              <a:t>https://impact-tool.org.uk/</a:t>
            </a:r>
          </a:p>
          <a:p>
            <a:pPr marL="0" indent="0">
              <a:buNone/>
            </a:pPr>
            <a:r>
              <a:rPr lang="en-GB" sz="2000">
                <a:latin typeface="Verdana" panose="020B0604030504040204" pitchFamily="34" charset="0"/>
                <a:ea typeface="Verdana" panose="020B0604030504040204" pitchFamily="34" charset="0"/>
                <a:hlinkClick r:id="rId4"/>
              </a:rPr>
              <a:t>https://footprint.wwf.org.uk/</a:t>
            </a: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a:p>
            <a:pPr marL="0" indent="0">
              <a:buNone/>
            </a:pPr>
            <a:endParaRPr lang="en-GB" sz="200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6609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2E0D1-0F85-6F1F-E5ED-186C992D531D}"/>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New Climate Change Strategy</a:t>
            </a:r>
          </a:p>
        </p:txBody>
      </p:sp>
      <p:sp>
        <p:nvSpPr>
          <p:cNvPr id="4" name="Content Placeholder 3">
            <a:extLst>
              <a:ext uri="{FF2B5EF4-FFF2-40B4-BE49-F238E27FC236}">
                <a16:creationId xmlns:a16="http://schemas.microsoft.com/office/drawing/2014/main" id="{796F0842-B482-55E0-211B-C041E3DD9335}"/>
              </a:ext>
            </a:extLst>
          </p:cNvPr>
          <p:cNvSpPr>
            <a:spLocks noGrp="1"/>
          </p:cNvSpPr>
          <p:nvPr>
            <p:ph sz="half" idx="1"/>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effectLst/>
                <a:uLnTx/>
                <a:uFillTx/>
                <a:ea typeface="Verdana" panose="020B0604030504040204" pitchFamily="34" charset="0"/>
                <a:cs typeface="+mn-cs"/>
              </a:rPr>
              <a:t>Commissioned joint research with the Local Plan team.</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34343"/>
                </a:solidFill>
                <a:effectLst/>
                <a:uLnTx/>
                <a:uFillTx/>
                <a:ea typeface="Verdana" panose="020B0604030504040204" pitchFamily="34" charset="0"/>
                <a:cs typeface="+mn-cs"/>
              </a:rPr>
              <a:t>Project 1: Climate Change Mitigation and Adaptation Study.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34343"/>
                </a:solidFill>
                <a:effectLst/>
                <a:uLnTx/>
                <a:uFillTx/>
                <a:ea typeface="Verdana" panose="020B0604030504040204" pitchFamily="34" charset="0"/>
                <a:cs typeface="+mn-cs"/>
              </a:rPr>
              <a:t>Project 2: Clean Energy Opportunities and Implications Study.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srgbClr val="434343"/>
                </a:solidFill>
                <a:effectLst/>
                <a:uLnTx/>
                <a:uFillTx/>
                <a:ea typeface="Verdana" panose="020B0604030504040204" pitchFamily="34" charset="0"/>
                <a:cs typeface="+mn-cs"/>
              </a:rPr>
              <a:t>Project 3: Accelerating the Road to Net Zero.</a:t>
            </a:r>
            <a:endPar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endParaRPr>
          </a:p>
          <a:p>
            <a:endParaRPr lang="en-GB"/>
          </a:p>
        </p:txBody>
      </p:sp>
      <p:sp>
        <p:nvSpPr>
          <p:cNvPr id="5" name="Content Placeholder 4">
            <a:extLst>
              <a:ext uri="{FF2B5EF4-FFF2-40B4-BE49-F238E27FC236}">
                <a16:creationId xmlns:a16="http://schemas.microsoft.com/office/drawing/2014/main" id="{5EA664EE-3E7F-184F-8653-2FD16EF6AA51}"/>
              </a:ext>
            </a:extLst>
          </p:cNvPr>
          <p:cNvSpPr>
            <a:spLocks noGrp="1"/>
          </p:cNvSpPr>
          <p:nvPr>
            <p:ph sz="half" idx="2"/>
          </p:nvPr>
        </p:nvSpPr>
        <p:spPr/>
        <p:txBody>
          <a:bodyPr>
            <a:norm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Baselining and emissions projections.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Pathway to net zero.</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a high-level climate risk and vulnerability assessment (flooding, heat, extreme weather).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Suggested climate adaptation and accelerated route to Net </a:t>
            </a:r>
            <a:r>
              <a:rPr lang="en-GB" sz="2400">
                <a:solidFill>
                  <a:prstClr val="black"/>
                </a:solidFill>
                <a:ea typeface="Verdana" panose="020B0604030504040204" pitchFamily="34" charset="0"/>
              </a:rPr>
              <a:t>Z</a:t>
            </a:r>
            <a:r>
              <a:rPr kumimoji="0" lang="en-GB" sz="2400" b="0" i="0" u="none" strike="noStrike" kern="1200" cap="none" spc="0" normalizeH="0" baseline="0" noProof="0" err="1">
                <a:ln>
                  <a:noFill/>
                </a:ln>
                <a:solidFill>
                  <a:prstClr val="black"/>
                </a:solidFill>
                <a:effectLst/>
                <a:uLnTx/>
                <a:uFillTx/>
                <a:ea typeface="Verdana" panose="020B0604030504040204" pitchFamily="34" charset="0"/>
                <a:cs typeface="+mn-cs"/>
              </a:rPr>
              <a:t>ero</a:t>
            </a: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a:t>
            </a:r>
          </a:p>
          <a:p>
            <a:endParaRPr lang="en-GB"/>
          </a:p>
        </p:txBody>
      </p:sp>
    </p:spTree>
    <p:extLst>
      <p:ext uri="{BB962C8B-B14F-4D97-AF65-F5344CB8AC3E}">
        <p14:creationId xmlns:p14="http://schemas.microsoft.com/office/powerpoint/2010/main" val="2343336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43ADF-CAB1-7E8B-DB92-C5357653DFA1}"/>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Organisation and residents survey Spring 2024 – a few highlights </a:t>
            </a:r>
          </a:p>
        </p:txBody>
      </p:sp>
      <p:sp>
        <p:nvSpPr>
          <p:cNvPr id="3" name="Content Placeholder 2">
            <a:extLst>
              <a:ext uri="{FF2B5EF4-FFF2-40B4-BE49-F238E27FC236}">
                <a16:creationId xmlns:a16="http://schemas.microsoft.com/office/drawing/2014/main" id="{54CB6EA1-3AE7-8E52-F8EE-7E1DC7F02E30}"/>
              </a:ext>
            </a:extLst>
          </p:cNvPr>
          <p:cNvSpPr>
            <a:spLocks noGrp="1"/>
          </p:cNvSpPr>
          <p:nvPr>
            <p:ph sz="half" idx="1"/>
          </p:nvPr>
        </p:nvSpPr>
        <p:spPr>
          <a:xfrm>
            <a:off x="838200" y="2060848"/>
            <a:ext cx="5181600" cy="4351338"/>
          </a:xfrm>
        </p:spPr>
        <p:txBody>
          <a:bodyPr>
            <a:normAutofit/>
          </a:bodyPr>
          <a:lstStyle/>
          <a:p>
            <a:r>
              <a:rPr lang="en-GB" sz="2400">
                <a:ea typeface="Verdana" panose="020B0604030504040204" pitchFamily="34" charset="0"/>
              </a:rPr>
              <a:t>34 local organisations and 448 residents.</a:t>
            </a:r>
          </a:p>
          <a:p>
            <a:r>
              <a:rPr lang="en-GB" sz="2400">
                <a:ea typeface="Verdana" panose="020B0604030504040204" pitchFamily="34" charset="0"/>
              </a:rPr>
              <a:t>Provided a snapshot of local perspectives.</a:t>
            </a:r>
          </a:p>
          <a:p>
            <a:r>
              <a:rPr lang="en-GB" sz="2400">
                <a:ea typeface="Verdana" panose="020B0604030504040204" pitchFamily="34" charset="0"/>
              </a:rPr>
              <a:t>30% residents believe climate change affecting the district now and 63% believe it will in the future.</a:t>
            </a:r>
          </a:p>
          <a:p>
            <a:r>
              <a:rPr lang="en-GB" sz="2400">
                <a:ea typeface="Verdana" panose="020B0604030504040204" pitchFamily="34" charset="0"/>
              </a:rPr>
              <a:t>80% of organisations concerned about the impacts of climate change on their operations.</a:t>
            </a:r>
          </a:p>
        </p:txBody>
      </p:sp>
      <p:sp>
        <p:nvSpPr>
          <p:cNvPr id="4" name="Content Placeholder 3">
            <a:extLst>
              <a:ext uri="{FF2B5EF4-FFF2-40B4-BE49-F238E27FC236}">
                <a16:creationId xmlns:a16="http://schemas.microsoft.com/office/drawing/2014/main" id="{0B448391-1A1F-6AF3-3382-585CFB4A84DC}"/>
              </a:ext>
            </a:extLst>
          </p:cNvPr>
          <p:cNvSpPr>
            <a:spLocks noGrp="1"/>
          </p:cNvSpPr>
          <p:nvPr>
            <p:ph sz="half" idx="2"/>
          </p:nvPr>
        </p:nvSpPr>
        <p:spPr>
          <a:xfrm>
            <a:off x="6172202" y="2060848"/>
            <a:ext cx="5181600" cy="4351338"/>
          </a:xfrm>
        </p:spPr>
        <p:txBody>
          <a:bodyPr>
            <a:normAutofit/>
          </a:bodyPr>
          <a:lstStyle/>
          <a:p>
            <a:r>
              <a:rPr lang="en-GB" sz="2400">
                <a:ea typeface="Verdana" panose="020B0604030504040204" pitchFamily="34" charset="0"/>
              </a:rPr>
              <a:t>84% or organisations see addressing climate change as an opportunity too.</a:t>
            </a:r>
          </a:p>
          <a:p>
            <a:r>
              <a:rPr lang="en-GB" sz="2400">
                <a:ea typeface="Verdana" panose="020B0604030504040204" pitchFamily="34" charset="0"/>
              </a:rPr>
              <a:t>40% residents are unaware of local climate initiatives despite being concerned and wanting to act.</a:t>
            </a:r>
          </a:p>
          <a:p>
            <a:r>
              <a:rPr lang="en-GB" sz="2400">
                <a:ea typeface="Verdana" panose="020B0604030504040204" pitchFamily="34" charset="0"/>
              </a:rPr>
              <a:t>90% of organisations were concerned about energy costs and seeking ways to improve energy efficiency.</a:t>
            </a:r>
          </a:p>
          <a:p>
            <a:endParaRPr lang="en-GB"/>
          </a:p>
          <a:p>
            <a:endParaRPr lang="en-GB"/>
          </a:p>
          <a:p>
            <a:endParaRPr lang="en-GB"/>
          </a:p>
        </p:txBody>
      </p:sp>
    </p:spTree>
    <p:extLst>
      <p:ext uri="{BB962C8B-B14F-4D97-AF65-F5344CB8AC3E}">
        <p14:creationId xmlns:p14="http://schemas.microsoft.com/office/powerpoint/2010/main" val="2228176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A82BA-A661-3DB2-AAF1-1DCAAD816CCD}"/>
              </a:ext>
            </a:extLst>
          </p:cNvPr>
          <p:cNvSpPr>
            <a:spLocks noGrp="1"/>
          </p:cNvSpPr>
          <p:nvPr>
            <p:ph type="title"/>
          </p:nvPr>
        </p:nvSpPr>
        <p:spPr>
          <a:xfrm>
            <a:off x="766800" y="404664"/>
            <a:ext cx="10658400" cy="1325563"/>
          </a:xfrm>
        </p:spPr>
        <p:txBody>
          <a:bodyPr/>
          <a:lstStyle/>
          <a:p>
            <a:r>
              <a:rPr lang="en-GB">
                <a:solidFill>
                  <a:srgbClr val="387C2C"/>
                </a:solidFill>
                <a:latin typeface="Verdana" panose="020B0604030504040204" pitchFamily="34" charset="0"/>
                <a:ea typeface="Verdana" panose="020B0604030504040204" pitchFamily="34" charset="0"/>
              </a:rPr>
              <a:t>Climate Green Paper </a:t>
            </a:r>
          </a:p>
        </p:txBody>
      </p:sp>
      <p:sp>
        <p:nvSpPr>
          <p:cNvPr id="3" name="Content Placeholder 2">
            <a:extLst>
              <a:ext uri="{FF2B5EF4-FFF2-40B4-BE49-F238E27FC236}">
                <a16:creationId xmlns:a16="http://schemas.microsoft.com/office/drawing/2014/main" id="{750AF9AF-22D9-F212-7E9C-C72920CF3FFA}"/>
              </a:ext>
            </a:extLst>
          </p:cNvPr>
          <p:cNvSpPr>
            <a:spLocks noGrp="1"/>
          </p:cNvSpPr>
          <p:nvPr>
            <p:ph sz="half" idx="1"/>
          </p:nvPr>
        </p:nvSpPr>
        <p:spPr/>
        <p:txBody>
          <a:bodyPr/>
          <a:lstStyle/>
          <a:p>
            <a:pPr marL="0" marR="0" lvl="0" indent="0" algn="l" defTabSz="914400" rtl="0" eaLnBrk="1" fontAlgn="auto" latinLnBrk="0" hangingPunct="1">
              <a:lnSpc>
                <a:spcPts val="2900"/>
              </a:lnSpc>
              <a:spcBef>
                <a:spcPts val="1000"/>
              </a:spcBef>
              <a:spcAft>
                <a:spcPts val="0"/>
              </a:spcAft>
              <a:buClrTx/>
              <a:buSzTx/>
              <a:buFont typeface="Arial" panose="020B0604020202020204" pitchFamily="34" charset="0"/>
              <a:buNone/>
              <a:tabLst/>
              <a:defRPr/>
            </a:pPr>
            <a:r>
              <a:rPr kumimoji="0" lang="en-US" altLang="en-US" sz="3300" i="0" u="none" strike="noStrike" kern="1200" cap="none" spc="0" normalizeH="0" baseline="0" noProof="0">
                <a:ln>
                  <a:noFill/>
                </a:ln>
                <a:solidFill>
                  <a:srgbClr val="387C2C"/>
                </a:solidFill>
                <a:effectLst/>
                <a:uLnTx/>
                <a:uFillTx/>
                <a:ea typeface="Verdana" panose="020B0604030504040204" pitchFamily="34" charset="0"/>
                <a:cs typeface="Verdana" panose="020B0604030504040204" pitchFamily="34" charset="0"/>
              </a:rPr>
              <a:t>New Draft Vision: </a:t>
            </a:r>
          </a:p>
          <a:p>
            <a:pPr marL="0" marR="0" lvl="0" indent="0" algn="l" defTabSz="914400" rtl="0" eaLnBrk="1" fontAlgn="auto" latinLnBrk="0" hangingPunct="1">
              <a:lnSpc>
                <a:spcPts val="29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effectLst/>
                <a:uLnTx/>
                <a:uFillTx/>
                <a:ea typeface="Verdana" panose="020B0604030504040204" pitchFamily="34" charset="0"/>
                <a:cs typeface="+mn-cs"/>
              </a:rPr>
              <a:t>Wealden district is climate resilient, biodiversity rich, environmentally sustainable. Our communities, natural environment and economy can withstand and thrive amidst the challenges posed by climate change.</a:t>
            </a:r>
            <a:endParaRPr kumimoji="0" lang="en-US" altLang="en-US" sz="2400" b="0" i="0" u="none" strike="noStrike" kern="1200" cap="none" spc="0" normalizeH="0" baseline="0" noProof="0">
              <a:ln>
                <a:noFill/>
              </a:ln>
              <a:effectLst/>
              <a:uLnTx/>
              <a:uFillTx/>
              <a:ea typeface="Verdana" panose="020B0604030504040204" pitchFamily="34" charset="0"/>
              <a:cs typeface="Verdana" panose="020B0604030504040204" pitchFamily="34" charset="0"/>
            </a:endParaRPr>
          </a:p>
          <a:p>
            <a:endParaRPr lang="en-GB"/>
          </a:p>
        </p:txBody>
      </p:sp>
      <p:sp>
        <p:nvSpPr>
          <p:cNvPr id="4" name="Content Placeholder 3">
            <a:extLst>
              <a:ext uri="{FF2B5EF4-FFF2-40B4-BE49-F238E27FC236}">
                <a16:creationId xmlns:a16="http://schemas.microsoft.com/office/drawing/2014/main" id="{555DE669-80E6-E169-CC9D-127F3CF45AC1}"/>
              </a:ext>
            </a:extLst>
          </p:cNvPr>
          <p:cNvSpPr>
            <a:spLocks noGrp="1"/>
          </p:cNvSpPr>
          <p:nvPr>
            <p:ph sz="half" idx="2"/>
          </p:nvPr>
        </p:nvSpPr>
        <p:spPr>
          <a:xfrm>
            <a:off x="6172202" y="1772816"/>
            <a:ext cx="5181600" cy="4351338"/>
          </a:xfrm>
        </p:spPr>
        <p:txBody>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GB" sz="3300" i="0" u="none" strike="noStrike" kern="1200" cap="none" spc="0" normalizeH="0" baseline="0" noProof="0">
                <a:ln>
                  <a:noFill/>
                </a:ln>
                <a:solidFill>
                  <a:srgbClr val="387C2C"/>
                </a:solidFill>
                <a:effectLst/>
                <a:uLnTx/>
                <a:uFillTx/>
                <a:ea typeface="Verdana" panose="020B0604030504040204" pitchFamily="34" charset="0"/>
                <a:cs typeface="+mn-cs"/>
              </a:rPr>
              <a:t>Two new draft targets:</a:t>
            </a:r>
            <a:endParaRPr kumimoji="0" lang="en-GB" sz="2600" b="0" i="0" u="none" strike="noStrike" kern="1200" cap="none" spc="0" normalizeH="0" baseline="0" noProof="0">
              <a:ln>
                <a:noFill/>
              </a:ln>
              <a:solidFill>
                <a:srgbClr val="387C2C"/>
              </a:solidFill>
              <a:effectLst/>
              <a:uLnTx/>
              <a:uFillTx/>
              <a:ea typeface="Verdana" panose="020B0604030504040204" pitchFamily="34" charset="0"/>
              <a:cs typeface="+mn-cs"/>
            </a:endParaRPr>
          </a:p>
          <a:p>
            <a:pPr>
              <a:defRPr/>
            </a:pPr>
            <a:r>
              <a:rPr kumimoji="0" lang="en-GB" sz="2400" b="0" i="0" u="none" strike="noStrike" kern="1200" cap="none" spc="0" normalizeH="0" baseline="0" noProof="0">
                <a:ln>
                  <a:noFill/>
                </a:ln>
                <a:effectLst/>
                <a:uLnTx/>
                <a:uFillTx/>
                <a:ea typeface="Verdana" panose="020B0604030504040204" pitchFamily="34" charset="0"/>
                <a:cs typeface="+mn-cs"/>
              </a:rPr>
              <a:t>Wealden district will achieve net zero by 2044 and …</a:t>
            </a:r>
          </a:p>
          <a:p>
            <a:pPr>
              <a:defRPr/>
            </a:pPr>
            <a:r>
              <a:rPr kumimoji="0" lang="en-GB" sz="2400" b="0" i="0" u="none" strike="noStrike" kern="1200" cap="none" spc="0" normalizeH="0" baseline="0" noProof="0">
                <a:ln>
                  <a:noFill/>
                </a:ln>
                <a:effectLst/>
                <a:uLnTx/>
                <a:uFillTx/>
                <a:ea typeface="Verdana" panose="020B0604030504040204" pitchFamily="34" charset="0"/>
                <a:cs typeface="+mn-cs"/>
              </a:rPr>
              <a:t>the District Council commits to reaching net zero in our own operations by 2040.</a:t>
            </a:r>
          </a:p>
        </p:txBody>
      </p:sp>
    </p:spTree>
    <p:extLst>
      <p:ext uri="{BB962C8B-B14F-4D97-AF65-F5344CB8AC3E}">
        <p14:creationId xmlns:p14="http://schemas.microsoft.com/office/powerpoint/2010/main" val="143863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73F57-E4A7-59E9-2178-8C1E3521802B}"/>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Underpinned by 7 key Principles </a:t>
            </a:r>
          </a:p>
        </p:txBody>
      </p:sp>
      <p:sp>
        <p:nvSpPr>
          <p:cNvPr id="3" name="Content Placeholder 2">
            <a:extLst>
              <a:ext uri="{FF2B5EF4-FFF2-40B4-BE49-F238E27FC236}">
                <a16:creationId xmlns:a16="http://schemas.microsoft.com/office/drawing/2014/main" id="{6CF1B9B5-910B-6238-ED5D-4F97C8F71928}"/>
              </a:ext>
            </a:extLst>
          </p:cNvPr>
          <p:cNvSpPr>
            <a:spLocks noGrp="1"/>
          </p:cNvSpPr>
          <p:nvPr>
            <p:ph sz="half" idx="1"/>
          </p:nvPr>
        </p:nvSpPr>
        <p:spPr/>
        <p:txBody>
          <a:bodyPr>
            <a:normAutofit/>
          </a:bodyPr>
          <a:lstStyle/>
          <a:p>
            <a:r>
              <a:rPr lang="en-GB" sz="2400">
                <a:ea typeface="Verdana" panose="020B0604030504040204" pitchFamily="34" charset="0"/>
              </a:rPr>
              <a:t>Ensuring a Just Transition, Ensuring the Journey to Net Zero is Fair for Everyone.</a:t>
            </a:r>
          </a:p>
          <a:p>
            <a:r>
              <a:rPr lang="en-GB" sz="2400">
                <a:ea typeface="Verdana" panose="020B0604030504040204" pitchFamily="34" charset="0"/>
              </a:rPr>
              <a:t>Partnership and Collaboration.</a:t>
            </a:r>
          </a:p>
          <a:p>
            <a:r>
              <a:rPr lang="en-GB" sz="2400">
                <a:ea typeface="Verdana" panose="020B0604030504040204" pitchFamily="34" charset="0"/>
              </a:rPr>
              <a:t>Focus on the Needs of the District.</a:t>
            </a:r>
          </a:p>
          <a:p>
            <a:r>
              <a:rPr lang="en-GB" sz="2400">
                <a:ea typeface="Verdana" panose="020B0604030504040204" pitchFamily="34" charset="0"/>
              </a:rPr>
              <a:t>Working with Residents and Local Communities.</a:t>
            </a:r>
          </a:p>
        </p:txBody>
      </p:sp>
      <p:sp>
        <p:nvSpPr>
          <p:cNvPr id="4" name="Content Placeholder 3">
            <a:extLst>
              <a:ext uri="{FF2B5EF4-FFF2-40B4-BE49-F238E27FC236}">
                <a16:creationId xmlns:a16="http://schemas.microsoft.com/office/drawing/2014/main" id="{32AF225B-06A0-897C-AFB9-7122B0738134}"/>
              </a:ext>
            </a:extLst>
          </p:cNvPr>
          <p:cNvSpPr>
            <a:spLocks noGrp="1"/>
          </p:cNvSpPr>
          <p:nvPr>
            <p:ph sz="half" idx="2"/>
          </p:nvPr>
        </p:nvSpPr>
        <p:spPr/>
        <p:txBody>
          <a:bodyPr>
            <a:normAutofit/>
          </a:bodyPr>
          <a:lstStyle/>
          <a:p>
            <a:r>
              <a:rPr lang="en-GB" sz="2400">
                <a:ea typeface="Verdana" panose="020B0604030504040204" pitchFamily="34" charset="0"/>
              </a:rPr>
              <a:t>Harnessing Innovation and Technological Advancements.</a:t>
            </a:r>
          </a:p>
          <a:p>
            <a:r>
              <a:rPr lang="en-GB" sz="2400">
                <a:ea typeface="Verdana" panose="020B0604030504040204" pitchFamily="34" charset="0"/>
              </a:rPr>
              <a:t>Ensuring Climate Action Delivers Other Benefits Where Possible.</a:t>
            </a:r>
          </a:p>
          <a:p>
            <a:r>
              <a:rPr lang="en-GB" sz="2400">
                <a:ea typeface="Verdana" panose="020B0604030504040204" pitchFamily="34" charset="0"/>
              </a:rPr>
              <a:t>Making Financial Decisions Based on the Evidence.</a:t>
            </a:r>
          </a:p>
        </p:txBody>
      </p:sp>
    </p:spTree>
    <p:extLst>
      <p:ext uri="{BB962C8B-B14F-4D97-AF65-F5344CB8AC3E}">
        <p14:creationId xmlns:p14="http://schemas.microsoft.com/office/powerpoint/2010/main" val="908804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8F255-A3F2-F6BC-9D09-344898368B6D}"/>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Co-benefits of Climate Action</a:t>
            </a:r>
          </a:p>
        </p:txBody>
      </p:sp>
      <p:sp>
        <p:nvSpPr>
          <p:cNvPr id="3" name="Content Placeholder 2">
            <a:extLst>
              <a:ext uri="{FF2B5EF4-FFF2-40B4-BE49-F238E27FC236}">
                <a16:creationId xmlns:a16="http://schemas.microsoft.com/office/drawing/2014/main" id="{ED651390-9341-F1BE-AD56-DE73ECC26181}"/>
              </a:ext>
            </a:extLst>
          </p:cNvPr>
          <p:cNvSpPr>
            <a:spLocks noGrp="1"/>
          </p:cNvSpPr>
          <p:nvPr>
            <p:ph sz="half" idx="1"/>
          </p:nvPr>
        </p:nvSpPr>
        <p:spPr/>
        <p:txBody>
          <a:bodyPr>
            <a:normAutofit/>
          </a:bodyPr>
          <a:lstStyle/>
          <a:p>
            <a:r>
              <a:rPr lang="en-GB" sz="2400">
                <a:ea typeface="Verdana" panose="020B0604030504040204" pitchFamily="34" charset="0"/>
              </a:rPr>
              <a:t>Health</a:t>
            </a:r>
          </a:p>
          <a:p>
            <a:r>
              <a:rPr lang="en-GB" sz="2400">
                <a:ea typeface="Verdana" panose="020B0604030504040204" pitchFamily="34" charset="0"/>
              </a:rPr>
              <a:t>Citizen and Community Engagement</a:t>
            </a:r>
          </a:p>
          <a:p>
            <a:r>
              <a:rPr lang="en-GB" sz="2400">
                <a:ea typeface="Verdana" panose="020B0604030504040204" pitchFamily="34" charset="0"/>
              </a:rPr>
              <a:t>Equity and Inclusion</a:t>
            </a:r>
          </a:p>
          <a:p>
            <a:r>
              <a:rPr lang="en-GB" sz="2400">
                <a:ea typeface="Verdana" panose="020B0604030504040204" pitchFamily="34" charset="0"/>
              </a:rPr>
              <a:t>Community/Social Cohesion</a:t>
            </a:r>
          </a:p>
          <a:p>
            <a:r>
              <a:rPr lang="en-GB" sz="2400">
                <a:ea typeface="Verdana" panose="020B0604030504040204" pitchFamily="34" charset="0"/>
              </a:rPr>
              <a:t>Local Economy and Jobs</a:t>
            </a:r>
          </a:p>
          <a:p>
            <a:r>
              <a:rPr lang="en-GB" sz="2400">
                <a:ea typeface="Verdana" panose="020B0604030504040204" pitchFamily="34" charset="0"/>
              </a:rPr>
              <a:t>Long Term Financial Resilience</a:t>
            </a:r>
          </a:p>
        </p:txBody>
      </p:sp>
      <p:sp>
        <p:nvSpPr>
          <p:cNvPr id="4" name="Content Placeholder 3">
            <a:extLst>
              <a:ext uri="{FF2B5EF4-FFF2-40B4-BE49-F238E27FC236}">
                <a16:creationId xmlns:a16="http://schemas.microsoft.com/office/drawing/2014/main" id="{DC6166F0-BD24-BAEC-F2B3-5A0885C90D9E}"/>
              </a:ext>
            </a:extLst>
          </p:cNvPr>
          <p:cNvSpPr>
            <a:spLocks noGrp="1"/>
          </p:cNvSpPr>
          <p:nvPr>
            <p:ph sz="half" idx="2"/>
          </p:nvPr>
        </p:nvSpPr>
        <p:spPr/>
        <p:txBody>
          <a:bodyPr/>
          <a:lstStyle/>
          <a:p>
            <a:r>
              <a:rPr lang="en-GB" sz="2400">
                <a:ea typeface="Verdana" panose="020B0604030504040204" pitchFamily="34" charset="0"/>
              </a:rPr>
              <a:t>Education</a:t>
            </a:r>
          </a:p>
          <a:p>
            <a:r>
              <a:rPr lang="en-GB" sz="2400">
                <a:ea typeface="Verdana" panose="020B0604030504040204" pitchFamily="34" charset="0"/>
              </a:rPr>
              <a:t>Nature and Biodiversity</a:t>
            </a:r>
          </a:p>
          <a:p>
            <a:r>
              <a:rPr lang="en-GB" sz="2400">
                <a:ea typeface="Verdana" panose="020B0604030504040204" pitchFamily="34" charset="0"/>
              </a:rPr>
              <a:t>Resilience and Adaptation</a:t>
            </a:r>
          </a:p>
          <a:p>
            <a:r>
              <a:rPr lang="en-GB" sz="2400">
                <a:ea typeface="Verdana" panose="020B0604030504040204" pitchFamily="34" charset="0"/>
              </a:rPr>
              <a:t>Energy Security</a:t>
            </a:r>
          </a:p>
          <a:p>
            <a:r>
              <a:rPr lang="en-GB" sz="2400">
                <a:ea typeface="Verdana" panose="020B0604030504040204" pitchFamily="34" charset="0"/>
              </a:rPr>
              <a:t>Resource Use</a:t>
            </a:r>
          </a:p>
          <a:p>
            <a:endParaRPr lang="en-GB">
              <a:solidFill>
                <a:schemeClr val="accent6">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449049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58EB1-64CC-EF31-FAB6-FFF9EC553C1A}"/>
              </a:ext>
            </a:extLst>
          </p:cNvPr>
          <p:cNvSpPr>
            <a:spLocks noGrp="1"/>
          </p:cNvSpPr>
          <p:nvPr>
            <p:ph type="title"/>
          </p:nvPr>
        </p:nvSpPr>
        <p:spPr>
          <a:xfrm>
            <a:off x="838200" y="404664"/>
            <a:ext cx="10515600" cy="1325563"/>
          </a:xfrm>
        </p:spPr>
        <p:txBody>
          <a:bodyPr/>
          <a:lstStyle/>
          <a:p>
            <a:r>
              <a:rPr kumimoji="0" lang="en-GB" sz="4400" b="0" i="0" u="none" strike="noStrike" kern="1200" cap="none" spc="0" normalizeH="0" baseline="0" noProof="0">
                <a:ln>
                  <a:noFill/>
                </a:ln>
                <a:solidFill>
                  <a:srgbClr val="387C2C"/>
                </a:solidFill>
                <a:effectLst/>
                <a:uLnTx/>
                <a:uFillTx/>
                <a:latin typeface="Verdana" panose="020B0604030504040204" pitchFamily="34" charset="0"/>
                <a:ea typeface="Verdana" panose="020B0604030504040204" pitchFamily="34" charset="0"/>
                <a:cs typeface="+mj-cs"/>
              </a:rPr>
              <a:t>Draft Mission and Strategic Themes </a:t>
            </a:r>
            <a:endParaRPr lang="en-GB">
              <a:solidFill>
                <a:srgbClr val="387C2C"/>
              </a:solidFill>
            </a:endParaRPr>
          </a:p>
        </p:txBody>
      </p:sp>
      <p:sp>
        <p:nvSpPr>
          <p:cNvPr id="3" name="Content Placeholder 2">
            <a:extLst>
              <a:ext uri="{FF2B5EF4-FFF2-40B4-BE49-F238E27FC236}">
                <a16:creationId xmlns:a16="http://schemas.microsoft.com/office/drawing/2014/main" id="{DB8F0631-F8EF-0157-D5F8-A9854265A490}"/>
              </a:ext>
            </a:extLst>
          </p:cNvPr>
          <p:cNvSpPr>
            <a:spLocks noGrp="1"/>
          </p:cNvSpPr>
          <p:nvPr>
            <p:ph sz="half" idx="1"/>
          </p:nvPr>
        </p:nvSpPr>
        <p:spPr/>
        <p:txBody>
          <a:bodyPr>
            <a:noAutofit/>
          </a:bodyPr>
          <a:lstStyle/>
          <a:p>
            <a:pPr marL="0" indent="0">
              <a:buNone/>
            </a:pPr>
            <a:r>
              <a:rPr kumimoji="0" lang="en-GB" sz="2400" b="0" u="none" strike="noStrike" kern="1200" cap="none" spc="0" normalizeH="0" baseline="0" noProof="0">
                <a:ln>
                  <a:noFill/>
                </a:ln>
                <a:effectLst/>
                <a:uLnTx/>
                <a:uFillTx/>
                <a:ea typeface="Verdana" panose="020B0604030504040204" pitchFamily="34" charset="0"/>
                <a:cs typeface="+mn-cs"/>
              </a:rPr>
              <a:t>Mission: “</a:t>
            </a:r>
            <a:r>
              <a:rPr lang="en-GB" sz="2400">
                <a:ea typeface="Verdana" panose="020B0604030504040204" pitchFamily="34" charset="0"/>
              </a:rPr>
              <a:t>T</a:t>
            </a:r>
            <a:r>
              <a:rPr kumimoji="0" lang="en-GB" sz="2400" b="0" u="none" strike="noStrike" kern="1200" cap="none" spc="0" normalizeH="0" baseline="0" noProof="0">
                <a:ln>
                  <a:noFill/>
                </a:ln>
                <a:effectLst/>
                <a:uLnTx/>
                <a:uFillTx/>
                <a:ea typeface="Verdana" panose="020B0604030504040204" pitchFamily="34" charset="0"/>
                <a:cs typeface="+mn-cs"/>
              </a:rPr>
              <a:t>o lead the way in tackling climate change by supporting a sustainable, resilient, and environmentally aware community.”</a:t>
            </a:r>
          </a:p>
          <a:p>
            <a:pPr marL="0" indent="0">
              <a:buNone/>
            </a:pPr>
            <a:endParaRPr lang="en-GB" sz="2400">
              <a:solidFill>
                <a:srgbClr val="387C2C"/>
              </a:solidFill>
              <a:ea typeface="Verdana" panose="020B0604030504040204" pitchFamily="34" charset="0"/>
            </a:endParaRPr>
          </a:p>
          <a:p>
            <a:pPr marL="0" indent="0">
              <a:buNone/>
            </a:pPr>
            <a:r>
              <a:rPr lang="en-GB" sz="2400">
                <a:solidFill>
                  <a:srgbClr val="387C2C"/>
                </a:solidFill>
                <a:ea typeface="Verdana" panose="020B0604030504040204" pitchFamily="34" charset="0"/>
              </a:rPr>
              <a:t>8 draft strategic themes:</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Communication and Engagement</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Buildings and Energy</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Energy Generation</a:t>
            </a:r>
            <a:endParaRPr lang="en-GB" sz="2400"/>
          </a:p>
        </p:txBody>
      </p:sp>
      <p:sp>
        <p:nvSpPr>
          <p:cNvPr id="4" name="Content Placeholder 3">
            <a:extLst>
              <a:ext uri="{FF2B5EF4-FFF2-40B4-BE49-F238E27FC236}">
                <a16:creationId xmlns:a16="http://schemas.microsoft.com/office/drawing/2014/main" id="{4A7E73BE-C126-EFE2-C82A-7283C93DE84F}"/>
              </a:ext>
            </a:extLst>
          </p:cNvPr>
          <p:cNvSpPr>
            <a:spLocks noGrp="1"/>
          </p:cNvSpPr>
          <p:nvPr>
            <p:ph sz="half" idx="2"/>
          </p:nvPr>
        </p:nvSpPr>
        <p:spPr/>
        <p:txBody>
          <a:bodyPr>
            <a:normAutofit/>
          </a:bodyPr>
          <a:lstStyle/>
          <a:p>
            <a:pPr marL="0" marR="0" lvl="0" indent="0" algn="l"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4. Travel and Transport.</a:t>
            </a:r>
          </a:p>
          <a:p>
            <a:pPr marL="0" marR="0" lvl="0" indent="0" algn="l"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5. Resource Consumption and   Waste.</a:t>
            </a:r>
          </a:p>
          <a:p>
            <a:pPr marL="0" marR="0" lvl="0" indent="0" algn="l"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6. Land Use, Biodiversity and Water.</a:t>
            </a:r>
          </a:p>
          <a:p>
            <a:pPr marL="0" marR="0" lvl="0" indent="0" algn="l"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Arial" panose="020B0604020202020204" pitchFamily="34" charset="0"/>
              </a:rPr>
              <a:t>7. A Green Low Carbon Economy.</a:t>
            </a:r>
          </a:p>
          <a:p>
            <a:pPr marL="0" marR="0" lvl="0" indent="0" algn="l"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GB" sz="2400" b="0" i="0" u="none" strike="noStrike" kern="1200" cap="none" spc="0" normalizeH="0" baseline="0" noProof="0">
                <a:ln>
                  <a:noFill/>
                </a:ln>
                <a:solidFill>
                  <a:prstClr val="black"/>
                </a:solidFill>
                <a:effectLst/>
                <a:uLnTx/>
                <a:uFillTx/>
                <a:ea typeface="Verdana" panose="020B0604030504040204" pitchFamily="34" charset="0"/>
                <a:cs typeface="+mn-cs"/>
              </a:rPr>
              <a:t>8. Governance and Leadership</a:t>
            </a:r>
          </a:p>
          <a:p>
            <a:endParaRPr lang="en-GB"/>
          </a:p>
        </p:txBody>
      </p:sp>
    </p:spTree>
    <p:extLst>
      <p:ext uri="{BB962C8B-B14F-4D97-AF65-F5344CB8AC3E}">
        <p14:creationId xmlns:p14="http://schemas.microsoft.com/office/powerpoint/2010/main" val="597902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324F0-916B-1874-C198-042D8D8CAC53}"/>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Climate Green Paper Update</a:t>
            </a:r>
          </a:p>
        </p:txBody>
      </p:sp>
      <p:sp>
        <p:nvSpPr>
          <p:cNvPr id="3" name="Content Placeholder 2">
            <a:extLst>
              <a:ext uri="{FF2B5EF4-FFF2-40B4-BE49-F238E27FC236}">
                <a16:creationId xmlns:a16="http://schemas.microsoft.com/office/drawing/2014/main" id="{3112198B-315D-12E2-4521-730A4F91887F}"/>
              </a:ext>
            </a:extLst>
          </p:cNvPr>
          <p:cNvSpPr>
            <a:spLocks noGrp="1"/>
          </p:cNvSpPr>
          <p:nvPr>
            <p:ph sz="half" idx="1"/>
          </p:nvPr>
        </p:nvSpPr>
        <p:spPr/>
        <p:txBody>
          <a:bodyPr/>
          <a:lstStyle/>
          <a:p>
            <a:r>
              <a:rPr lang="en-GB"/>
              <a:t>Due to be adopted  in July 2025 by Cabinet and Full Council.</a:t>
            </a:r>
          </a:p>
          <a:p>
            <a:r>
              <a:rPr lang="en-GB"/>
              <a:t>New Action Plan with a focus until April 2028 with possibility of legacy projects beyond Wealden District Council (TBC).</a:t>
            </a:r>
          </a:p>
        </p:txBody>
      </p:sp>
      <p:pic>
        <p:nvPicPr>
          <p:cNvPr id="5" name="Content Placeholder 6">
            <a:extLst>
              <a:ext uri="{FF2B5EF4-FFF2-40B4-BE49-F238E27FC236}">
                <a16:creationId xmlns:a16="http://schemas.microsoft.com/office/drawing/2014/main" id="{AD395C40-96BF-C5DF-3A25-2AA5FB974F46}"/>
              </a:ext>
            </a:extLst>
          </p:cNvPr>
          <p:cNvPicPr>
            <a:picLocks noGrp="1" noChangeAspect="1"/>
          </p:cNvPicPr>
          <p:nvPr>
            <p:ph sz="half" idx="2"/>
          </p:nvPr>
        </p:nvPicPr>
        <p:blipFill>
          <a:blip r:embed="rId2"/>
          <a:stretch>
            <a:fillRect/>
          </a:stretch>
        </p:blipFill>
        <p:spPr>
          <a:xfrm>
            <a:off x="7442222" y="1825625"/>
            <a:ext cx="3117405" cy="36545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31862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8F043-E743-3057-D0B6-7C760994FE07}"/>
              </a:ext>
            </a:extLst>
          </p:cNvPr>
          <p:cNvSpPr>
            <a:spLocks noGrp="1"/>
          </p:cNvSpPr>
          <p:nvPr>
            <p:ph type="title"/>
          </p:nvPr>
        </p:nvSpPr>
        <p:spPr/>
        <p:txBody>
          <a:bodyPr/>
          <a:lstStyle/>
          <a:p>
            <a:r>
              <a:rPr lang="en-GB">
                <a:solidFill>
                  <a:srgbClr val="387C2C"/>
                </a:solidFill>
                <a:latin typeface="Verdana" panose="020B0604030504040204" pitchFamily="34" charset="0"/>
                <a:ea typeface="Verdana" panose="020B0604030504040204" pitchFamily="34" charset="0"/>
              </a:rPr>
              <a:t>What Individuals Can Do</a:t>
            </a:r>
          </a:p>
        </p:txBody>
      </p:sp>
      <p:sp>
        <p:nvSpPr>
          <p:cNvPr id="3" name="Content Placeholder 2">
            <a:extLst>
              <a:ext uri="{FF2B5EF4-FFF2-40B4-BE49-F238E27FC236}">
                <a16:creationId xmlns:a16="http://schemas.microsoft.com/office/drawing/2014/main" id="{26C64B9E-AC5B-6755-0990-711662B37284}"/>
              </a:ext>
            </a:extLst>
          </p:cNvPr>
          <p:cNvSpPr>
            <a:spLocks noGrp="1"/>
          </p:cNvSpPr>
          <p:nvPr>
            <p:ph sz="half" idx="1"/>
          </p:nvPr>
        </p:nvSpPr>
        <p:spPr/>
        <p:txBody>
          <a:bodyPr>
            <a:normAutofit fontScale="92500"/>
          </a:bodyPr>
          <a:lstStyle/>
          <a:p>
            <a:pPr marL="0" indent="0">
              <a:buNone/>
            </a:pPr>
            <a:r>
              <a:rPr lang="en-GB" dirty="0">
                <a:solidFill>
                  <a:srgbClr val="387C2C"/>
                </a:solidFill>
              </a:rPr>
              <a:t>Why individual action matters</a:t>
            </a:r>
          </a:p>
          <a:p>
            <a:r>
              <a:rPr lang="en-GB" dirty="0"/>
              <a:t>Climate change affects us all – locally and globally.</a:t>
            </a:r>
          </a:p>
          <a:p>
            <a:r>
              <a:rPr lang="en-GB" dirty="0"/>
              <a:t>Governments and businesses have key roles, but individuals are part of the solution.</a:t>
            </a:r>
          </a:p>
          <a:p>
            <a:r>
              <a:rPr lang="en-GB" dirty="0"/>
              <a:t>Every small action contributes to bigger change.</a:t>
            </a:r>
          </a:p>
        </p:txBody>
      </p:sp>
      <p:sp>
        <p:nvSpPr>
          <p:cNvPr id="4" name="Content Placeholder 3">
            <a:extLst>
              <a:ext uri="{FF2B5EF4-FFF2-40B4-BE49-F238E27FC236}">
                <a16:creationId xmlns:a16="http://schemas.microsoft.com/office/drawing/2014/main" id="{720A8DF4-9020-EC7B-2006-678D40F00417}"/>
              </a:ext>
            </a:extLst>
          </p:cNvPr>
          <p:cNvSpPr>
            <a:spLocks noGrp="1"/>
          </p:cNvSpPr>
          <p:nvPr>
            <p:ph sz="half" idx="2"/>
          </p:nvPr>
        </p:nvSpPr>
        <p:spPr/>
        <p:txBody>
          <a:bodyPr>
            <a:normAutofit fontScale="92500"/>
          </a:bodyPr>
          <a:lstStyle/>
          <a:p>
            <a:pPr marL="0" indent="0">
              <a:buNone/>
            </a:pPr>
            <a:r>
              <a:rPr lang="en-GB" dirty="0">
                <a:solidFill>
                  <a:srgbClr val="387C2C"/>
                </a:solidFill>
              </a:rPr>
              <a:t>A quick look …</a:t>
            </a:r>
          </a:p>
          <a:p>
            <a:r>
              <a:rPr lang="en-GB" dirty="0"/>
              <a:t>Energy at home</a:t>
            </a:r>
          </a:p>
          <a:p>
            <a:r>
              <a:rPr lang="en-GB" dirty="0"/>
              <a:t>Travel choices</a:t>
            </a:r>
          </a:p>
          <a:p>
            <a:r>
              <a:rPr lang="en-GB" dirty="0"/>
              <a:t>What we eat</a:t>
            </a:r>
          </a:p>
          <a:p>
            <a:r>
              <a:rPr lang="en-GB" dirty="0"/>
              <a:t>Shopping and consumption</a:t>
            </a:r>
          </a:p>
          <a:p>
            <a:r>
              <a:rPr lang="en-GB" dirty="0"/>
              <a:t>Nature and wildlife</a:t>
            </a:r>
          </a:p>
          <a:p>
            <a:pPr marL="0" indent="0">
              <a:buNone/>
            </a:pPr>
            <a:r>
              <a:rPr lang="en-GB" u="sng" dirty="0"/>
              <a:t>impact-tool.org.uk</a:t>
            </a:r>
          </a:p>
          <a:p>
            <a:pPr marL="0" indent="0">
              <a:buNone/>
            </a:pPr>
            <a:r>
              <a:rPr lang="en-GB" dirty="0"/>
              <a:t>Developed by Centre for Sustainable Energy and University of Exeter.</a:t>
            </a:r>
          </a:p>
        </p:txBody>
      </p:sp>
    </p:spTree>
    <p:extLst>
      <p:ext uri="{BB962C8B-B14F-4D97-AF65-F5344CB8AC3E}">
        <p14:creationId xmlns:p14="http://schemas.microsoft.com/office/powerpoint/2010/main" val="40116386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A Wealden template wide screen" id="{58FC43C1-9852-B545-A6E9-505DFF4DFE14}" vid="{B13D7258-23EA-E84D-A3F5-5AF701205D8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AF2DEB892BC4A47BD98C90E0F83E500" ma:contentTypeVersion="19" ma:contentTypeDescription="Create a new document." ma:contentTypeScope="" ma:versionID="69ed7dd33e9308e771a9a711860010bb">
  <xsd:schema xmlns:xsd="http://www.w3.org/2001/XMLSchema" xmlns:xs="http://www.w3.org/2001/XMLSchema" xmlns:p="http://schemas.microsoft.com/office/2006/metadata/properties" xmlns:ns2="f6b5f775-4992-4c33-a304-c95ccb507373" xmlns:ns3="6c45e897-e7df-43c7-a0f0-f91c92056c6b" targetNamespace="http://schemas.microsoft.com/office/2006/metadata/properties" ma:root="true" ma:fieldsID="9e15ef3d6cc01a1d2dee4598b977ff9f" ns2:_="" ns3:_="">
    <xsd:import namespace="f6b5f775-4992-4c33-a304-c95ccb507373"/>
    <xsd:import namespace="6c45e897-e7df-43c7-a0f0-f91c92056c6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LengthInSecond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b5f775-4992-4c33-a304-c95ccb507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f137413-51e5-45b0-a7de-9840aa68dc2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45e897-e7df-43c7-a0f0-f91c92056c6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fb4c9dc-fc79-4a43-972f-4a9c563b2545}" ma:internalName="TaxCatchAll" ma:showField="CatchAllData" ma:web="6c45e897-e7df-43c7-a0f0-f91c92056c6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6b5f775-4992-4c33-a304-c95ccb507373">
      <Terms xmlns="http://schemas.microsoft.com/office/infopath/2007/PartnerControls"/>
    </lcf76f155ced4ddcb4097134ff3c332f>
    <TaxCatchAll xmlns="6c45e897-e7df-43c7-a0f0-f91c92056c6b" xsi:nil="true"/>
  </documentManagement>
</p:properties>
</file>

<file path=customXml/itemProps1.xml><?xml version="1.0" encoding="utf-8"?>
<ds:datastoreItem xmlns:ds="http://schemas.openxmlformats.org/officeDocument/2006/customXml" ds:itemID="{C9863A4F-A385-44ED-97C8-522792E6C479}">
  <ds:schemaRefs>
    <ds:schemaRef ds:uri="http://schemas.microsoft.com/sharepoint/v3/contenttype/forms"/>
  </ds:schemaRefs>
</ds:datastoreItem>
</file>

<file path=customXml/itemProps2.xml><?xml version="1.0" encoding="utf-8"?>
<ds:datastoreItem xmlns:ds="http://schemas.openxmlformats.org/officeDocument/2006/customXml" ds:itemID="{9917651B-EFF0-4189-9B06-43977041963C}"/>
</file>

<file path=customXml/itemProps3.xml><?xml version="1.0" encoding="utf-8"?>
<ds:datastoreItem xmlns:ds="http://schemas.openxmlformats.org/officeDocument/2006/customXml" ds:itemID="{2B9E4780-47AD-44D3-9EC8-FC3A7AD740CC}">
  <ds:schemaRefs>
    <ds:schemaRef ds:uri="af49a6e6-e0fb-4d59-963f-174227d2badc"/>
    <ds:schemaRef ds:uri="e01e0e7a-f169-4e94-beef-1b83d6c597a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AA Wealden template wide screen</Template>
  <TotalTime>175</TotalTime>
  <Words>1066</Words>
  <Application>Microsoft Office PowerPoint</Application>
  <PresentationFormat>Widescreen</PresentationFormat>
  <Paragraphs>151</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Verdana</vt:lpstr>
      <vt:lpstr>Office Theme</vt:lpstr>
      <vt:lpstr>Climate Change Green Paper Update &amp; What Individuals Can Do </vt:lpstr>
      <vt:lpstr>New Climate Change Strategy</vt:lpstr>
      <vt:lpstr>Organisation and residents survey Spring 2024 – a few highlights </vt:lpstr>
      <vt:lpstr>Climate Green Paper </vt:lpstr>
      <vt:lpstr>Underpinned by 7 key Principles </vt:lpstr>
      <vt:lpstr>Co-benefits of Climate Action</vt:lpstr>
      <vt:lpstr>Draft Mission and Strategic Themes </vt:lpstr>
      <vt:lpstr>Climate Green Paper Update</vt:lpstr>
      <vt:lpstr>What Individuals Can Do</vt:lpstr>
      <vt:lpstr>Emission reductions </vt:lpstr>
      <vt:lpstr>What about Polegate?</vt:lpstr>
      <vt:lpstr>Energy at home</vt:lpstr>
      <vt:lpstr>Travel choices</vt:lpstr>
      <vt:lpstr>What we eat</vt:lpstr>
      <vt:lpstr>Shopping and consumption</vt:lpstr>
      <vt:lpstr>Nature and wildlife </vt:lpstr>
      <vt:lpstr>Together, we make a difference</vt:lpstr>
      <vt:lpstr>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Chantal Lass</dc:creator>
  <cp:lastModifiedBy>Alex Byott</cp:lastModifiedBy>
  <cp:revision>1</cp:revision>
  <dcterms:created xsi:type="dcterms:W3CDTF">2025-01-20T14:12:43Z</dcterms:created>
  <dcterms:modified xsi:type="dcterms:W3CDTF">2025-04-28T13:54:29Z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0x010100FAF2DEB892BC4A47BD98C90E0F83E500</vt:lpwstr>
  </property>
  <property fmtid="{D5CDD505-2E9C-101B-9397-08002B2CF9AE}" pid="3" name="MediaServiceImageTags">
    <vt:lpwstr/>
  </property>
</Properties>
</file>